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  <p:sldMasterId id="2147483761" r:id="rId8"/>
  </p:sldMasterIdLst>
  <p:notesMasterIdLst>
    <p:notesMasterId r:id="rId58"/>
  </p:notesMasterIdLst>
  <p:handoutMasterIdLst>
    <p:handoutMasterId r:id="rId59"/>
  </p:handoutMasterIdLst>
  <p:sldIdLst>
    <p:sldId id="259" r:id="rId9"/>
    <p:sldId id="6020" r:id="rId10"/>
    <p:sldId id="6026" r:id="rId11"/>
    <p:sldId id="6027" r:id="rId12"/>
    <p:sldId id="6030" r:id="rId13"/>
    <p:sldId id="6033" r:id="rId14"/>
    <p:sldId id="6028" r:id="rId15"/>
    <p:sldId id="6031" r:id="rId16"/>
    <p:sldId id="6035" r:id="rId17"/>
    <p:sldId id="6038" r:id="rId18"/>
    <p:sldId id="6040" r:id="rId19"/>
    <p:sldId id="6039" r:id="rId20"/>
    <p:sldId id="6041" r:id="rId21"/>
    <p:sldId id="6042" r:id="rId22"/>
    <p:sldId id="6068" r:id="rId23"/>
    <p:sldId id="6037" r:id="rId24"/>
    <p:sldId id="6076" r:id="rId25"/>
    <p:sldId id="6043" r:id="rId26"/>
    <p:sldId id="6044" r:id="rId27"/>
    <p:sldId id="6045" r:id="rId28"/>
    <p:sldId id="6074" r:id="rId29"/>
    <p:sldId id="6072" r:id="rId30"/>
    <p:sldId id="6036" r:id="rId31"/>
    <p:sldId id="6048" r:id="rId32"/>
    <p:sldId id="6065" r:id="rId33"/>
    <p:sldId id="6063" r:id="rId34"/>
    <p:sldId id="6053" r:id="rId35"/>
    <p:sldId id="6054" r:id="rId36"/>
    <p:sldId id="6055" r:id="rId37"/>
    <p:sldId id="6059" r:id="rId38"/>
    <p:sldId id="6062" r:id="rId39"/>
    <p:sldId id="6025" r:id="rId40"/>
    <p:sldId id="6046" r:id="rId41"/>
    <p:sldId id="6051" r:id="rId42"/>
    <p:sldId id="6050" r:id="rId43"/>
    <p:sldId id="6061" r:id="rId44"/>
    <p:sldId id="6056" r:id="rId45"/>
    <p:sldId id="6022" r:id="rId46"/>
    <p:sldId id="6049" r:id="rId47"/>
    <p:sldId id="6058" r:id="rId48"/>
    <p:sldId id="6057" r:id="rId49"/>
    <p:sldId id="6034" r:id="rId50"/>
    <p:sldId id="6024" r:id="rId51"/>
    <p:sldId id="4120" r:id="rId52"/>
    <p:sldId id="6023" r:id="rId53"/>
    <p:sldId id="4118" r:id="rId54"/>
    <p:sldId id="4116" r:id="rId55"/>
    <p:sldId id="4119" r:id="rId56"/>
    <p:sldId id="6032" r:id="rId5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54D"/>
    <a:srgbClr val="1D345D"/>
    <a:srgbClr val="859CE7"/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88109" autoAdjust="0"/>
  </p:normalViewPr>
  <p:slideViewPr>
    <p:cSldViewPr>
      <p:cViewPr varScale="1">
        <p:scale>
          <a:sx n="144" d="100"/>
          <a:sy n="144" d="100"/>
        </p:scale>
        <p:origin x="150" y="45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63" d="100"/>
          <a:sy n="163" d="100"/>
        </p:scale>
        <p:origin x="1392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Invented by Jim Grey in late 1970’s – also invented OLAP cubes</a:t>
            </a:r>
          </a:p>
          <a:p>
            <a:r>
              <a:rPr lang="en-GB" dirty="0"/>
              <a:t>Went missing in 2007 on a solo sailing trip on a 40ft boat</a:t>
            </a:r>
          </a:p>
          <a:p>
            <a:r>
              <a:rPr lang="en-GB" dirty="0"/>
              <a:t>Satellite imagery used by worldwide ‘Jim Grey Group’ to try and find him</a:t>
            </a:r>
          </a:p>
          <a:p>
            <a:r>
              <a:rPr lang="en-GB" dirty="0"/>
              <a:t>Nothing ever found</a:t>
            </a:r>
          </a:p>
          <a:p>
            <a:r>
              <a:rPr lang="en-GB" dirty="0"/>
              <a:t>MS Research award every year in his honour</a:t>
            </a:r>
          </a:p>
        </p:txBody>
      </p:sp>
    </p:spTree>
    <p:extLst>
      <p:ext uri="{BB962C8B-B14F-4D97-AF65-F5344CB8AC3E}">
        <p14:creationId xmlns:p14="http://schemas.microsoft.com/office/powerpoint/2010/main" val="155993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Query Executor</a:t>
            </a:r>
          </a:p>
          <a:p>
            <a:pPr marL="171450" indent="-171450">
              <a:buFontTx/>
              <a:buChar char="-"/>
            </a:pPr>
            <a:r>
              <a:rPr lang="en-GB" dirty="0"/>
              <a:t>Runs execution plan</a:t>
            </a:r>
          </a:p>
          <a:p>
            <a:pPr marL="171450" indent="-171450">
              <a:buFontTx/>
              <a:buChar char="-"/>
            </a:pPr>
            <a:r>
              <a:rPr lang="en-GB" dirty="0"/>
              <a:t>Dispatcher for each command</a:t>
            </a:r>
          </a:p>
          <a:p>
            <a:pPr marL="171450" indent="-171450">
              <a:buFontTx/>
              <a:buChar char="-"/>
            </a:pPr>
            <a:r>
              <a:rPr lang="en-GB" dirty="0"/>
              <a:t>Mostly interacts with storage engine</a:t>
            </a:r>
          </a:p>
          <a:p>
            <a:r>
              <a:rPr lang="en-GB" dirty="0"/>
              <a:t>Access Methods</a:t>
            </a:r>
          </a:p>
          <a:p>
            <a:pPr marL="171450" indent="-171450">
              <a:buFontTx/>
              <a:buChar char="-"/>
            </a:pPr>
            <a:r>
              <a:rPr lang="en-GB" dirty="0"/>
              <a:t>Requests pages and prepares row sets to return to relational engine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receives </a:t>
            </a:r>
            <a:r>
              <a:rPr lang="en-GB" dirty="0" err="1"/>
              <a:t>rowsets</a:t>
            </a:r>
            <a:r>
              <a:rPr lang="en-GB" dirty="0"/>
              <a:t> for insert/update</a:t>
            </a:r>
          </a:p>
          <a:p>
            <a:pPr marL="0" indent="0">
              <a:buFontTx/>
              <a:buNone/>
            </a:pPr>
            <a:r>
              <a:rPr lang="en-GB" dirty="0"/>
              <a:t>Tran </a:t>
            </a:r>
            <a:r>
              <a:rPr lang="en-GB" dirty="0" err="1"/>
              <a:t>mgr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co-ordinates logging, recovery and buffer </a:t>
            </a:r>
            <a:r>
              <a:rPr lang="en-GB" dirty="0" err="1"/>
              <a:t>mgt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also works out </a:t>
            </a:r>
            <a:r>
              <a:rPr lang="en-GB" dirty="0" err="1"/>
              <a:t>tran</a:t>
            </a:r>
            <a:r>
              <a:rPr lang="en-GB" dirty="0"/>
              <a:t> boundaries including cross-</a:t>
            </a:r>
            <a:r>
              <a:rPr lang="en-GB" dirty="0" err="1"/>
              <a:t>db</a:t>
            </a: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Buffer </a:t>
            </a:r>
            <a:r>
              <a:rPr lang="en-GB" dirty="0" err="1"/>
              <a:t>mgr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Manages disk I/O and memory buffers in buffer pool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manages data cache within buffer pool</a:t>
            </a:r>
          </a:p>
          <a:p>
            <a:pPr marL="0" indent="0">
              <a:buFontTx/>
              <a:buNone/>
            </a:pPr>
            <a:r>
              <a:rPr lang="en-GB" dirty="0"/>
              <a:t>Scheduler</a:t>
            </a:r>
          </a:p>
          <a:p>
            <a:pPr marL="171450" indent="-171450">
              <a:buFontTx/>
              <a:buChar char="-"/>
            </a:pPr>
            <a:r>
              <a:rPr lang="en-GB" dirty="0"/>
              <a:t>Separate CPU scheduler specially designed for SQL</a:t>
            </a:r>
          </a:p>
          <a:p>
            <a:pPr marL="171450" indent="-171450">
              <a:buFontTx/>
              <a:buChar char="-"/>
            </a:pPr>
            <a:r>
              <a:rPr lang="en-GB" dirty="0"/>
              <a:t>In reality all requests from connection onwards go through scheduler</a:t>
            </a:r>
          </a:p>
          <a:p>
            <a:pPr marL="171450" indent="-171450">
              <a:buFontTx/>
              <a:buChar char="-"/>
            </a:pPr>
            <a:r>
              <a:rPr lang="en-GB" dirty="0"/>
              <a:t>Manages SQL worker threads</a:t>
            </a:r>
          </a:p>
        </p:txBody>
      </p:sp>
    </p:spTree>
    <p:extLst>
      <p:ext uri="{BB962C8B-B14F-4D97-AF65-F5344CB8AC3E}">
        <p14:creationId xmlns:p14="http://schemas.microsoft.com/office/powerpoint/2010/main" val="187414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F24FF-10B6-4BB2-A1BC-7D31E5B8F67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17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D08-4E4E-4C7F-875B-D1C8C0BE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4441-C13E-4F50-8642-7253B6DF3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FEA7-5EBC-44C8-8348-B2459FE3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5E3-D9D5-43F3-A8A6-155A92F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202C-88BC-4FAE-98DF-A0E80BE8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8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B336-B8B4-4387-AF80-E5F7088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AFFD-123E-4FE8-8A0E-CC174CF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946D-7EF9-41B8-9FB5-43DB294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59B9-E197-40B8-A7E0-6A4E110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296D-4A73-46DF-A861-BA857EC0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4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01F3-7A9B-4C5C-B14D-2F92E33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1E2A-6051-4146-8DF8-1A56353DA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8A-F1A5-49DC-B3D4-50E6DAA5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1641-950F-49BF-B79D-0DDD035E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9F47-795B-447B-95F6-EA969D93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96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206-24E5-44C7-B056-41FF26F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F0D-591C-4D73-B0B6-167826C2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D741-3292-4F09-9A52-838B9F37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20AA-2ADB-4CE0-A9BE-9743D667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CC68C-CC25-4B17-A148-55E1523A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E079-5881-44BA-B09B-C59D711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FB-02E1-4380-8E1C-62B7347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6637-4BE7-439E-89F3-A1C3257F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A37BA-29DA-46DF-906F-20D5603B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FFA-CD62-4AE5-B500-7F06BBF31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F213-E87C-4593-8769-FB298AFF1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66E6C-9A2F-413B-BFC4-6D68A683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5654-E0AC-4099-A15C-B5EF0838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22C8-BE9A-463A-9EF1-0C512382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314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931C-5AD8-4A2B-9D68-AAC17CC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273F-C4AA-488E-9831-E201669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919-FCE3-401C-84E0-1355419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9B21-FBC7-4667-8741-B0660B63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375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3FAF-ED31-42E2-9EA9-0B523DC0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60DC4-74B1-4A2A-8235-E1ED8418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9B17-3615-4D80-AA33-6470F239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64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35E0-BAA9-4F1A-8D6C-33256438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E7B-1F70-409D-B63A-726EA97D4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2B1-A71F-49A3-8CDD-1AAEDDB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EA50-B1FF-400F-97EB-764AA4AF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C508-94C8-4D3C-A061-C3B129B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9AC7E-AC1E-4552-8AE1-6891A38E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15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D1B-03EE-479A-9B52-79549601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21B31-0633-43F6-BC70-F15EAFCF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1D147-CBCA-48A9-8ECB-18D21732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A64B-5A6C-4652-8F71-A43D9A1B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F83E4-DA2F-42E2-9528-18925685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D78F-580D-44D5-9107-090E143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8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F86-B1F2-42F2-8258-EC34C2E2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FC3D2-CDA9-48E5-AB9D-E6DE3D07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BB2C-CBF4-4CAF-8153-A92F99E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30BF-8FFF-4E38-B5D3-14BA0BBD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D333-33C0-41A4-822E-182D33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5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63DE-2D5A-4B70-ADA0-164A27B83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26DB4-FEEE-4C58-9CA7-E8E84C47F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8C71-F985-4678-A9EF-ED6B836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FD1A-6C0D-4D73-82C1-C59DD6F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C3AF-75C2-4D2D-AB4F-9BEBEFC4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4104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5F87-7AAD-4D2D-AB92-BE8A79AB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1AD8-0232-45D5-8D8D-13F345D6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F42-1E01-4239-ADEF-3CA8DFC1B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0BF4-C33D-4AB1-99FA-126C26F0E45E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121A-6399-4A6F-AE2B-7D8C6DF23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8A36-6D05-479E-8A75-37D72718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brentozar.com/archive/2015/10/how-to-download-the-stack-overflow-database-via-bittorrent" TargetMode="Externa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12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6C1C2E03-9F9F-4139-8834-909C051C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" y="453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9EB6886-9A9A-49A4-9B21-5961D23B4C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CA318-4F9A-4AFF-B955-493D2ED1A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18" y="328004"/>
            <a:ext cx="4264161" cy="1821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BE5AE-8A5D-4C98-ACD6-24A881D8D3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9" y="1547669"/>
            <a:ext cx="3405477" cy="6342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318C06-E706-41EF-ADDF-6C56AE78420E}"/>
              </a:ext>
            </a:extLst>
          </p:cNvPr>
          <p:cNvSpPr txBox="1">
            <a:spLocks/>
          </p:cNvSpPr>
          <p:nvPr/>
        </p:nvSpPr>
        <p:spPr>
          <a:xfrm>
            <a:off x="838200" y="2214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99F9A-F09F-44AC-BD9D-435E5F4683F4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Fundamentals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F8BBD2CD-659C-4F3B-805E-2129AD677D66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99824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5C531-509B-5D12-3719-02AD65D0ECD1}"/>
              </a:ext>
            </a:extLst>
          </p:cNvPr>
          <p:cNvSpPr txBox="1"/>
          <p:nvPr/>
        </p:nvSpPr>
        <p:spPr>
          <a:xfrm>
            <a:off x="2423592" y="116632"/>
            <a:ext cx="6093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C8467-32D7-46FA-5C11-4A811F5AC5EE}"/>
              </a:ext>
            </a:extLst>
          </p:cNvPr>
          <p:cNvSpPr txBox="1"/>
          <p:nvPr/>
        </p:nvSpPr>
        <p:spPr>
          <a:xfrm>
            <a:off x="767408" y="961898"/>
            <a:ext cx="10520829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Transaction scope</a:t>
            </a:r>
            <a:endParaRPr lang="en-GB" sz="2400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 err="1">
                <a:solidFill>
                  <a:prstClr val="white"/>
                </a:solidFill>
                <a:latin typeface="Ubuntu" panose="020B0504030602030204" pitchFamily="34" charset="0"/>
              </a:rPr>
              <a:t>ie</a:t>
            </a: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 the Atomicity, Consistency and Durability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Auto-commit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default mode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all T-SQL statements commit when they complete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Explicit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ie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 BEGIN TRANSACTION/COMMIT TRANSACTION/ROLLBACK TRANSACTION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Transactions begin and end when T-SQL command issued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Implicit 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set through connection or IMPLICIT_TRANSACTIONS ON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most DML/DDL statements </a:t>
            </a:r>
            <a:r>
              <a:rPr lang="en-GB" dirty="0" err="1">
                <a:solidFill>
                  <a:prstClr val="white"/>
                </a:solidFill>
                <a:latin typeface="Ubuntu" panose="020B0504030602030204" pitchFamily="34" charset="0"/>
              </a:rPr>
              <a:t>ie</a:t>
            </a: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 SELECT/INSERT/UPDATE/DELETE/CREATE/DROP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transaction automatically started after current transaction completes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no need to start transaction only commit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https://learn.microsoft.com/en-us/sql/relational-databases/sql-server-transaction-locking-and-row-versioning-guide?view=sql-server-ver16</a:t>
            </a: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9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2088ED-0372-6538-B97E-C197A27B0E33}"/>
              </a:ext>
            </a:extLst>
          </p:cNvPr>
          <p:cNvSpPr txBox="1"/>
          <p:nvPr/>
        </p:nvSpPr>
        <p:spPr>
          <a:xfrm>
            <a:off x="551384" y="1087610"/>
            <a:ext cx="1094521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Concurrency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noProof="0" dirty="0">
                <a:solidFill>
                  <a:prstClr val="white"/>
                </a:solidFill>
                <a:latin typeface="Ubuntu" panose="020B0504030602030204" pitchFamily="34" charset="0"/>
              </a:rPr>
              <a:t>In RDBMS’ users can modify data at the same time </a:t>
            </a:r>
            <a:r>
              <a:rPr lang="en-GB" noProof="0" dirty="0" err="1">
                <a:solidFill>
                  <a:prstClr val="white"/>
                </a:solidFill>
                <a:latin typeface="Ubuntu" panose="020B0504030602030204" pitchFamily="34" charset="0"/>
              </a:rPr>
              <a:t>ie</a:t>
            </a:r>
            <a:r>
              <a:rPr lang="en-GB" noProof="0" dirty="0">
                <a:solidFill>
                  <a:prstClr val="white"/>
                </a:solidFill>
                <a:latin typeface="Ubuntu" panose="020B0504030602030204" pitchFamily="34" charset="0"/>
              </a:rPr>
              <a:t> concurrently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This can cause problems if it is not controlled through locks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ie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	- Lost updates/lost changes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	- ‘Dirty read’ - read uncommitted changes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	- Inconsistent reads - non-repeatable read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	- Phantom reads - different reads in the same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Ubuntu" panose="020B0504030602030204" pitchFamily="34" charset="0"/>
              </a:rPr>
              <a:t>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Ubuntu" panose="020B0504030602030204" pitchFamily="34" charset="0"/>
              </a:rPr>
              <a:t>Pessimistic Concurrency</a:t>
            </a: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Locks prevent user B from modifying data until user A has finished.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Good for high-contention environments and locking cost is low compared to rollback cost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prstClr val="white"/>
                </a:solidFill>
                <a:latin typeface="Ubuntu" panose="020B0504030602030204" pitchFamily="34" charset="0"/>
              </a:rPr>
              <a:t>Optimistic Concurrency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Locks do not prevent user B from modifying the data at the same time as user A. However if the RDBMS detects that there is a conflict an error is raised and changes are rolled back.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Good where contention is low and rollback cost is low compared to locking cost.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15371-19DD-4977-728F-3BB5CDF41D8C}"/>
              </a:ext>
            </a:extLst>
          </p:cNvPr>
          <p:cNvSpPr txBox="1"/>
          <p:nvPr/>
        </p:nvSpPr>
        <p:spPr>
          <a:xfrm>
            <a:off x="335360" y="166881"/>
            <a:ext cx="113052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66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75974-970D-BADD-3B6D-67EAD20C9258}"/>
              </a:ext>
            </a:extLst>
          </p:cNvPr>
          <p:cNvSpPr txBox="1"/>
          <p:nvPr/>
        </p:nvSpPr>
        <p:spPr>
          <a:xfrm>
            <a:off x="839416" y="797510"/>
            <a:ext cx="8784976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Locking semantics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ie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 Consistency, Isolatable</a:t>
            </a:r>
          </a:p>
          <a:p>
            <a:pPr>
              <a:defRPr/>
            </a:pPr>
            <a:endParaRPr lang="en-GB" sz="1600" noProof="0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>
              <a:defRPr/>
            </a:pPr>
            <a:r>
              <a:rPr kumimoji="0" lang="en-GB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Locks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noProof="0" dirty="0">
                <a:solidFill>
                  <a:prstClr val="white"/>
                </a:solidFill>
                <a:latin typeface="Ubuntu" panose="020B0504030602030204" pitchFamily="34" charset="0"/>
              </a:rPr>
              <a:t>Within a transaction scope SQL ‘locks’ resources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noProof="0" dirty="0">
                <a:solidFill>
                  <a:prstClr val="white"/>
                </a:solidFill>
                <a:latin typeface="Ubuntu" panose="020B0504030602030204" pitchFamily="34" charset="0"/>
              </a:rPr>
              <a:t>Locks can block other transactions during the current transaction scope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kumimoji="0" lang="en-GB" sz="16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Locks can be on </a:t>
            </a: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most objects </a:t>
            </a:r>
            <a:r>
              <a:rPr lang="en-GB" sz="1600" dirty="0" err="1">
                <a:solidFill>
                  <a:prstClr val="white"/>
                </a:solidFill>
                <a:latin typeface="Ubuntu" panose="020B0504030602030204" pitchFamily="34" charset="0"/>
              </a:rPr>
              <a:t>ie</a:t>
            </a: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 rows, tables, indexes, entire schema!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This ensures data is consistent and changes are isolated </a:t>
            </a:r>
            <a:r>
              <a:rPr lang="en-GB" sz="1600" dirty="0" err="1">
                <a:solidFill>
                  <a:prstClr val="white"/>
                </a:solidFill>
                <a:latin typeface="Ubuntu" panose="020B0504030602030204" pitchFamily="34" charset="0"/>
              </a:rPr>
              <a:t>ie</a:t>
            </a: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 no phantom reads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The way locking behaves depends on some SQL settings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Deadlocks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Locks can become deadlocked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Example: 	Transaction A takes a lock on object 1 and then object 2 </a:t>
            </a:r>
          </a:p>
          <a:p>
            <a:pPr lvl="2">
              <a:defRPr/>
            </a:pP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		Transaction B takes a lock on object 2 and then object 1</a:t>
            </a:r>
          </a:p>
          <a:p>
            <a:pPr lvl="2">
              <a:defRPr/>
            </a:pP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		Therefore Transaction A waits for Transaction B and vice versa</a:t>
            </a:r>
          </a:p>
          <a:p>
            <a:pPr lvl="2">
              <a:defRPr/>
            </a:pPr>
            <a:r>
              <a:rPr lang="en-GB" sz="1600" dirty="0">
                <a:solidFill>
                  <a:prstClr val="white"/>
                </a:solidFill>
                <a:latin typeface="Ubuntu" panose="020B0504030602030204" pitchFamily="34" charset="0"/>
              </a:rPr>
              <a:t>		Neither can complete.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Main types of lock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Shared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Exclusive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Schema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B3DA7-5F84-B905-63B5-B35FE454FAFB}"/>
              </a:ext>
            </a:extLst>
          </p:cNvPr>
          <p:cNvSpPr txBox="1"/>
          <p:nvPr/>
        </p:nvSpPr>
        <p:spPr>
          <a:xfrm>
            <a:off x="335360" y="116632"/>
            <a:ext cx="115212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CB5405-DC57-6E75-B3B6-036F2808FCD1}"/>
              </a:ext>
            </a:extLst>
          </p:cNvPr>
          <p:cNvSpPr txBox="1"/>
          <p:nvPr/>
        </p:nvSpPr>
        <p:spPr>
          <a:xfrm>
            <a:off x="407368" y="635864"/>
            <a:ext cx="11017224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In SQL Server Isolation levels govern how concurrency is dealt with and what is locked and how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Can be set at server level or query level: for query use SET TRANSACTION ISOLATION LEVEL.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However modifications 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ie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 INSERT, UPDATE) always result in an exclusive lock – so no lost updates!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Lower levels provide less control but also less blocking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Read uncommitted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Lowest concurrency control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Allows reading of uncommitted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>
                <a:solidFill>
                  <a:prstClr val="white"/>
                </a:solidFill>
                <a:latin typeface="Ubuntu" panose="020B0504030602030204" pitchFamily="34" charset="0"/>
              </a:rPr>
              <a:t>Read committed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SQL default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Does not allow uncommitted reads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Does allow inconsistent reads and phantom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Repeatable read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Does not allow inconsistent reads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Serializable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Highest level of concurrency control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All transactions (even SELECT!) </a:t>
            </a: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are isolated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white"/>
                </a:solidFill>
                <a:latin typeface="Ubuntu" panose="020B0504030602030204" pitchFamily="34" charset="0"/>
              </a:rPr>
              <a:t>Does not allow phantom reads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D4C7D-5E54-A3CF-750C-22557F82AD8C}"/>
              </a:ext>
            </a:extLst>
          </p:cNvPr>
          <p:cNvSpPr txBox="1"/>
          <p:nvPr/>
        </p:nvSpPr>
        <p:spPr>
          <a:xfrm>
            <a:off x="329594" y="0"/>
            <a:ext cx="11532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</a:rPr>
              <a:t>Isolation levels</a:t>
            </a:r>
          </a:p>
        </p:txBody>
      </p:sp>
    </p:spTree>
    <p:extLst>
      <p:ext uri="{BB962C8B-B14F-4D97-AF65-F5344CB8AC3E}">
        <p14:creationId xmlns:p14="http://schemas.microsoft.com/office/powerpoint/2010/main" val="25914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4AD82A-2240-4A8B-234D-5FBF974E4D41}"/>
              </a:ext>
            </a:extLst>
          </p:cNvPr>
          <p:cNvSpPr txBox="1"/>
          <p:nvPr/>
        </p:nvSpPr>
        <p:spPr>
          <a:xfrm>
            <a:off x="911424" y="908720"/>
            <a:ext cx="101531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Read committed snapshot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Special version of Read Committed – off by 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New version of row created at statement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Read previous version whilst new version modified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No table or row 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Stores in 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tempdb</a:t>
            </a:r>
            <a:endParaRPr lang="en-GB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Slows down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READ_COMMITTED_SNAPSHOT ON</a:t>
            </a:r>
          </a:p>
          <a:p>
            <a:endParaRPr lang="en-GB" dirty="0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Snapshot 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Similar to Read Committed Snapshot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New version created at transaction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Same issues as Read Committed Snapshot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Some DDL not allowed (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 ALTER TABLE)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ALLOW_SNAPSHOT_ISOLATION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78ED5-F5CA-AA53-D411-30DF2E32D1C7}"/>
              </a:ext>
            </a:extLst>
          </p:cNvPr>
          <p:cNvSpPr txBox="1"/>
          <p:nvPr/>
        </p:nvSpPr>
        <p:spPr>
          <a:xfrm>
            <a:off x="551384" y="188640"/>
            <a:ext cx="11377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Row Versioning Isolation Levels</a:t>
            </a:r>
          </a:p>
        </p:txBody>
      </p:sp>
    </p:spTree>
    <p:extLst>
      <p:ext uri="{BB962C8B-B14F-4D97-AF65-F5344CB8AC3E}">
        <p14:creationId xmlns:p14="http://schemas.microsoft.com/office/powerpoint/2010/main" val="77040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F6342-2772-91AD-223C-DCEEA11E0538}"/>
              </a:ext>
            </a:extLst>
          </p:cNvPr>
          <p:cNvSpPr txBox="1"/>
          <p:nvPr/>
        </p:nvSpPr>
        <p:spPr>
          <a:xfrm>
            <a:off x="4583832" y="2492896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4293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5C531-509B-5D12-3719-02AD65D0ECD1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C8467-32D7-46FA-5C11-4A811F5AC5EE}"/>
              </a:ext>
            </a:extLst>
          </p:cNvPr>
          <p:cNvSpPr txBox="1"/>
          <p:nvPr/>
        </p:nvSpPr>
        <p:spPr>
          <a:xfrm>
            <a:off x="1054955" y="2204864"/>
            <a:ext cx="1023870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SQL writes to log file first before database file (</a:t>
            </a: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ie</a:t>
            </a: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 after auto-commit or explicit 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Checkpoints apply log to database asynchronously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Used to recover and restore databases (</a:t>
            </a: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ie</a:t>
            </a: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 makes transactions durable)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On recovery changes in the log applied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Physical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Large data modification transactions (</a:t>
            </a: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ie</a:t>
            </a: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 INSERT) will result in large writes to log and </a:t>
            </a: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db</a:t>
            </a:r>
            <a:endParaRPr lang="en-GB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Will grow over time – can run out of space!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9CAC2-9A0A-933F-C8A5-84744F5753E9}"/>
              </a:ext>
            </a:extLst>
          </p:cNvPr>
          <p:cNvSpPr txBox="1"/>
          <p:nvPr/>
        </p:nvSpPr>
        <p:spPr>
          <a:xfrm>
            <a:off x="191344" y="980728"/>
            <a:ext cx="11449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latin typeface="Ubuntu" panose="020B0504030602030204" pitchFamily="34" charset="0"/>
              </a:rPr>
              <a:t>Transaction log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EF5AA-6650-F50F-8B09-5AC0279DDBA4}"/>
              </a:ext>
            </a:extLst>
          </p:cNvPr>
          <p:cNvSpPr txBox="1"/>
          <p:nvPr/>
        </p:nvSpPr>
        <p:spPr>
          <a:xfrm>
            <a:off x="1056511" y="1703806"/>
            <a:ext cx="678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 SQL Server the transaction log ensures the durability of transactions</a:t>
            </a:r>
          </a:p>
        </p:txBody>
      </p:sp>
    </p:spTree>
    <p:extLst>
      <p:ext uri="{BB962C8B-B14F-4D97-AF65-F5344CB8AC3E}">
        <p14:creationId xmlns:p14="http://schemas.microsoft.com/office/powerpoint/2010/main" val="15148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F6342-2772-91AD-223C-DCEEA11E0538}"/>
              </a:ext>
            </a:extLst>
          </p:cNvPr>
          <p:cNvSpPr txBox="1"/>
          <p:nvPr/>
        </p:nvSpPr>
        <p:spPr>
          <a:xfrm>
            <a:off x="4583832" y="2492896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3466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3AB769-C97F-224A-6B6E-1715D6461B6E}"/>
              </a:ext>
            </a:extLst>
          </p:cNvPr>
          <p:cNvSpPr txBox="1"/>
          <p:nvPr/>
        </p:nvSpPr>
        <p:spPr>
          <a:xfrm>
            <a:off x="407368" y="1052736"/>
            <a:ext cx="10729192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Ubuntu" panose="020B0504030602030204" pitchFamily="34" charset="0"/>
              </a:rPr>
              <a:t>Log Backups</a:t>
            </a:r>
          </a:p>
          <a:p>
            <a:endParaRPr lang="en-GB" sz="24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Copies all log records to backup file since last log backup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Behaviour depends on Recovery Model (see below)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assumes no log backups needed if: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Recovery Model is SIMPLE (see below)</a:t>
            </a:r>
          </a:p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No full </a:t>
            </a: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db</a:t>
            </a: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 backups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This means: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Logs will </a:t>
            </a: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Autotruncate</a:t>
            </a:r>
            <a:endParaRPr lang="en-GB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Truncated log can reuse physical space – less likely to run out of space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Autotruncate</a:t>
            </a: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 not the same as shrinking file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BUT there will be no disaster recovery!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Otherwise only after log backup will SQL reuse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Log backup allows SQL to overwrite non-active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What gets backed up depends on Recovery Model</a:t>
            </a:r>
          </a:p>
          <a:p>
            <a:endParaRPr lang="en-GB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001AD-9D1D-8BF0-0327-4E1A357A1024}"/>
              </a:ext>
            </a:extLst>
          </p:cNvPr>
          <p:cNvSpPr txBox="1"/>
          <p:nvPr/>
        </p:nvSpPr>
        <p:spPr>
          <a:xfrm>
            <a:off x="551384" y="116632"/>
            <a:ext cx="110892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47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1054D9-9013-ABB6-3958-EEAEB4BE12CC}"/>
              </a:ext>
            </a:extLst>
          </p:cNvPr>
          <p:cNvSpPr txBox="1"/>
          <p:nvPr/>
        </p:nvSpPr>
        <p:spPr>
          <a:xfrm>
            <a:off x="623392" y="548680"/>
            <a:ext cx="1044116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solidFill>
                  <a:schemeClr val="bg1"/>
                </a:solidFill>
              </a:rPr>
              <a:t>	FULL		- All operations fully logged</a:t>
            </a:r>
          </a:p>
          <a:p>
            <a:r>
              <a:rPr lang="en-GB" dirty="0">
                <a:solidFill>
                  <a:schemeClr val="bg1"/>
                </a:solidFill>
              </a:rPr>
              <a:t>			- All data affected by DML/DDL</a:t>
            </a:r>
          </a:p>
          <a:p>
            <a:r>
              <a:rPr lang="en-GB" dirty="0">
                <a:solidFill>
                  <a:schemeClr val="bg1"/>
                </a:solidFill>
              </a:rPr>
              <a:t>			- All bulk operations </a:t>
            </a:r>
            <a:r>
              <a:rPr lang="en-GB" dirty="0" err="1">
                <a:solidFill>
                  <a:schemeClr val="bg1"/>
                </a:solidFill>
              </a:rPr>
              <a:t>eg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bcp</a:t>
            </a:r>
            <a:r>
              <a:rPr lang="en-GB" dirty="0">
                <a:solidFill>
                  <a:schemeClr val="bg1"/>
                </a:solidFill>
              </a:rPr>
              <a:t> or BULK INSERT</a:t>
            </a:r>
          </a:p>
          <a:p>
            <a:r>
              <a:rPr lang="en-GB" dirty="0">
                <a:solidFill>
                  <a:schemeClr val="bg1"/>
                </a:solidFill>
              </a:rPr>
              <a:t>			- Can recover to specific point in time with appropriate backups		</a:t>
            </a:r>
          </a:p>
          <a:p>
            <a:r>
              <a:rPr lang="en-GB" dirty="0">
                <a:solidFill>
                  <a:schemeClr val="bg1"/>
                </a:solidFill>
              </a:rPr>
              <a:t>			- Can result in large </a:t>
            </a:r>
            <a:r>
              <a:rPr lang="en-GB" dirty="0" err="1">
                <a:solidFill>
                  <a:schemeClr val="bg1"/>
                </a:solidFill>
              </a:rPr>
              <a:t>tran</a:t>
            </a:r>
            <a:r>
              <a:rPr lang="en-GB" dirty="0">
                <a:solidFill>
                  <a:schemeClr val="bg1"/>
                </a:solidFill>
              </a:rPr>
              <a:t> logs compared to other models</a:t>
            </a:r>
          </a:p>
          <a:p>
            <a:r>
              <a:rPr lang="en-GB" dirty="0">
                <a:solidFill>
                  <a:schemeClr val="bg1"/>
                </a:solidFill>
              </a:rPr>
              <a:t>			- Bulk operations may be slower than BULK_LOGGED</a:t>
            </a:r>
          </a:p>
          <a:p>
            <a:r>
              <a:rPr lang="en-GB" dirty="0">
                <a:solidFill>
                  <a:schemeClr val="bg1"/>
                </a:solidFill>
              </a:rPr>
              <a:t>			- Best for line-of-business </a:t>
            </a:r>
            <a:r>
              <a:rPr lang="en-GB" dirty="0" err="1">
                <a:solidFill>
                  <a:schemeClr val="bg1"/>
                </a:solidFill>
              </a:rPr>
              <a:t>db’s</a:t>
            </a:r>
            <a:r>
              <a:rPr lang="en-GB" dirty="0">
                <a:solidFill>
                  <a:schemeClr val="bg1"/>
                </a:solidFill>
              </a:rPr>
              <a:t>			</a:t>
            </a:r>
          </a:p>
          <a:p>
            <a:r>
              <a:rPr lang="en-GB" dirty="0">
                <a:solidFill>
                  <a:schemeClr val="bg1"/>
                </a:solidFill>
              </a:rPr>
              <a:t>	</a:t>
            </a:r>
          </a:p>
          <a:p>
            <a:r>
              <a:rPr lang="en-GB" dirty="0">
                <a:solidFill>
                  <a:schemeClr val="bg1"/>
                </a:solidFill>
              </a:rPr>
              <a:t>	BULK_LOGGED	- Most operations fully logged</a:t>
            </a:r>
          </a:p>
          <a:p>
            <a:r>
              <a:rPr lang="en-GB" dirty="0">
                <a:solidFill>
                  <a:schemeClr val="bg1"/>
                </a:solidFill>
              </a:rPr>
              <a:t>			- Bulk operations minimally logged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			- SELECT INTO</a:t>
            </a:r>
          </a:p>
          <a:p>
            <a:r>
              <a:rPr lang="en-GB" dirty="0">
                <a:solidFill>
                  <a:schemeClr val="bg1"/>
                </a:solidFill>
              </a:rPr>
              <a:t>				- BULK INSERT/</a:t>
            </a:r>
            <a:r>
              <a:rPr lang="en-GB" dirty="0" err="1">
                <a:solidFill>
                  <a:schemeClr val="bg1"/>
                </a:solidFill>
              </a:rPr>
              <a:t>bcp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		- Bulk operations write less to log </a:t>
            </a:r>
          </a:p>
          <a:p>
            <a:r>
              <a:rPr lang="en-GB" dirty="0">
                <a:solidFill>
                  <a:schemeClr val="bg1"/>
                </a:solidFill>
              </a:rPr>
              <a:t>			- Can make bulk operations faster</a:t>
            </a:r>
          </a:p>
          <a:p>
            <a:r>
              <a:rPr lang="en-GB" dirty="0">
                <a:solidFill>
                  <a:schemeClr val="bg1"/>
                </a:solidFill>
              </a:rPr>
              <a:t>			- No point-in-time recovery</a:t>
            </a:r>
          </a:p>
          <a:p>
            <a:r>
              <a:rPr lang="en-GB" dirty="0">
                <a:solidFill>
                  <a:schemeClr val="bg1"/>
                </a:solidFill>
              </a:rPr>
              <a:t>			- Possible option for data warehouse type </a:t>
            </a:r>
            <a:r>
              <a:rPr lang="en-GB" dirty="0" err="1">
                <a:solidFill>
                  <a:schemeClr val="bg1"/>
                </a:solidFill>
              </a:rPr>
              <a:t>db’s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		</a:t>
            </a:r>
          </a:p>
          <a:p>
            <a:r>
              <a:rPr lang="en-GB" dirty="0">
                <a:solidFill>
                  <a:schemeClr val="bg1"/>
                </a:solidFill>
              </a:rPr>
              <a:t>	SIMPLE		- Log file reused after checkpoint</a:t>
            </a:r>
          </a:p>
          <a:p>
            <a:r>
              <a:rPr lang="en-GB" dirty="0">
                <a:solidFill>
                  <a:schemeClr val="bg1"/>
                </a:solidFill>
              </a:rPr>
              <a:t>			- Log backups not allowed</a:t>
            </a:r>
          </a:p>
          <a:p>
            <a:r>
              <a:rPr lang="en-GB" dirty="0">
                <a:solidFill>
                  <a:schemeClr val="bg1"/>
                </a:solidFill>
              </a:rPr>
              <a:t>			- Smaller log footprint</a:t>
            </a:r>
          </a:p>
          <a:p>
            <a:r>
              <a:rPr lang="en-GB" dirty="0">
                <a:solidFill>
                  <a:schemeClr val="bg1"/>
                </a:solidFill>
              </a:rPr>
              <a:t>			- No point-in-time recovery</a:t>
            </a:r>
          </a:p>
          <a:p>
            <a:r>
              <a:rPr lang="en-GB" dirty="0">
                <a:solidFill>
                  <a:schemeClr val="bg1"/>
                </a:solidFill>
              </a:rPr>
              <a:t>			- Possible option for dev/test environments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Database Checkpoints</a:t>
            </a:r>
          </a:p>
          <a:p>
            <a:r>
              <a:rPr lang="en-GB" dirty="0">
                <a:solidFill>
                  <a:schemeClr val="bg1"/>
                </a:solidFill>
              </a:rPr>
              <a:t>	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53AB6-6D2F-983A-450B-9288BD960314}"/>
              </a:ext>
            </a:extLst>
          </p:cNvPr>
          <p:cNvSpPr txBox="1"/>
          <p:nvPr/>
        </p:nvSpPr>
        <p:spPr>
          <a:xfrm>
            <a:off x="191344" y="130091"/>
            <a:ext cx="11449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Ubuntu" panose="020B0504030602030204" pitchFamily="34" charset="0"/>
              </a:rPr>
              <a:t>Recovery Models</a:t>
            </a:r>
          </a:p>
        </p:txBody>
      </p:sp>
    </p:spTree>
    <p:extLst>
      <p:ext uri="{BB962C8B-B14F-4D97-AF65-F5344CB8AC3E}">
        <p14:creationId xmlns:p14="http://schemas.microsoft.com/office/powerpoint/2010/main" val="87200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" y="-22945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Agenda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D5546-00B4-39D6-1BBD-6417D5B9B437}"/>
              </a:ext>
            </a:extLst>
          </p:cNvPr>
          <p:cNvSpPr txBox="1"/>
          <p:nvPr/>
        </p:nvSpPr>
        <p:spPr>
          <a:xfrm flipH="1">
            <a:off x="335360" y="1026102"/>
            <a:ext cx="3410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RDBMS Theory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model</a:t>
            </a:r>
          </a:p>
          <a:p>
            <a:r>
              <a:rPr lang="en-GB" dirty="0">
                <a:solidFill>
                  <a:schemeClr val="bg1"/>
                </a:solidFill>
              </a:rPr>
              <a:t>		Tables</a:t>
            </a:r>
          </a:p>
          <a:p>
            <a:r>
              <a:rPr lang="en-GB" dirty="0">
                <a:solidFill>
                  <a:schemeClr val="bg1"/>
                </a:solidFill>
              </a:rPr>
              <a:t>		Rows/Columns</a:t>
            </a:r>
          </a:p>
          <a:p>
            <a:r>
              <a:rPr lang="en-GB" dirty="0">
                <a:solidFill>
                  <a:schemeClr val="bg1"/>
                </a:solidFill>
              </a:rPr>
              <a:t>	Normalisation</a:t>
            </a:r>
          </a:p>
          <a:p>
            <a:r>
              <a:rPr lang="en-GB" dirty="0">
                <a:solidFill>
                  <a:schemeClr val="bg1"/>
                </a:solidFill>
              </a:rPr>
              <a:t>		Normal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64DC2-E1BE-C1AF-986B-6B02D6FA108A}"/>
              </a:ext>
            </a:extLst>
          </p:cNvPr>
          <p:cNvSpPr txBox="1"/>
          <p:nvPr/>
        </p:nvSpPr>
        <p:spPr>
          <a:xfrm flipH="1">
            <a:off x="263352" y="280369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ACID properties</a:t>
            </a:r>
          </a:p>
          <a:p>
            <a:r>
              <a:rPr lang="en-GB" dirty="0">
                <a:solidFill>
                  <a:schemeClr val="bg1"/>
                </a:solidFill>
              </a:rPr>
              <a:t>	Concurrency/contention</a:t>
            </a:r>
          </a:p>
          <a:p>
            <a:r>
              <a:rPr lang="en-GB" dirty="0">
                <a:solidFill>
                  <a:schemeClr val="bg1"/>
                </a:solidFill>
              </a:rPr>
              <a:t>	Locking 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8E434-2C47-7528-6F7F-135A9C65EA82}"/>
              </a:ext>
            </a:extLst>
          </p:cNvPr>
          <p:cNvSpPr txBox="1"/>
          <p:nvPr/>
        </p:nvSpPr>
        <p:spPr>
          <a:xfrm>
            <a:off x="479374" y="503301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Concepts</a:t>
            </a:r>
          </a:p>
          <a:p>
            <a:r>
              <a:rPr lang="en-GB" dirty="0">
                <a:solidFill>
                  <a:schemeClr val="bg1"/>
                </a:solidFill>
              </a:rPr>
              <a:t>	Declarative</a:t>
            </a:r>
          </a:p>
          <a:p>
            <a:r>
              <a:rPr lang="en-GB" dirty="0">
                <a:solidFill>
                  <a:schemeClr val="bg1"/>
                </a:solidFill>
              </a:rPr>
              <a:t>	Set based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2655588" y="4075816"/>
            <a:ext cx="3410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	Protocols</a:t>
            </a:r>
          </a:p>
          <a:p>
            <a:r>
              <a:rPr lang="en-GB" dirty="0">
                <a:solidFill>
                  <a:schemeClr val="bg1"/>
                </a:solidFill>
              </a:rPr>
              <a:t>	SQLOS</a:t>
            </a: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Query optimiser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56BCF-D4AC-8BF3-55A1-CA0FB61A9221}"/>
              </a:ext>
            </a:extLst>
          </p:cNvPr>
          <p:cNvSpPr txBox="1"/>
          <p:nvPr/>
        </p:nvSpPr>
        <p:spPr>
          <a:xfrm>
            <a:off x="479373" y="5937783"/>
            <a:ext cx="341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Queries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10290-4D47-A4C8-DE4B-1A15A1967810}"/>
              </a:ext>
            </a:extLst>
          </p:cNvPr>
          <p:cNvSpPr txBox="1"/>
          <p:nvPr/>
        </p:nvSpPr>
        <p:spPr>
          <a:xfrm>
            <a:off x="479373" y="6292693"/>
            <a:ext cx="341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Azure vs On-prem</a:t>
            </a:r>
          </a:p>
        </p:txBody>
      </p:sp>
    </p:spTree>
    <p:extLst>
      <p:ext uri="{BB962C8B-B14F-4D97-AF65-F5344CB8AC3E}">
        <p14:creationId xmlns:p14="http://schemas.microsoft.com/office/powerpoint/2010/main" val="8972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CF56D6-3D27-50BF-ABC0-91AE53A97F01}"/>
              </a:ext>
            </a:extLst>
          </p:cNvPr>
          <p:cNvSpPr txBox="1"/>
          <p:nvPr/>
        </p:nvSpPr>
        <p:spPr>
          <a:xfrm>
            <a:off x="909927" y="908720"/>
            <a:ext cx="993710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Ubuntu" panose="020B0504030602030204" pitchFamily="34" charset="0"/>
              </a:rPr>
              <a:t>Database Backup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Fault tolerance (</a:t>
            </a: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ie</a:t>
            </a: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 clustering) no substitute for regular backups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A good way of moving </a:t>
            </a: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db’s</a:t>
            </a:r>
            <a:endParaRPr lang="en-GB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Amount of data backed up depends on type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Full – copies all data from database to backup file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Differential – only copies changes since last full backup – smaller than full</a:t>
            </a:r>
          </a:p>
          <a:p>
            <a:endParaRPr lang="en-GB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Ubuntu" panose="020B0504030602030204" pitchFamily="34" charset="0"/>
              </a:rPr>
              <a:t>Database Restore</a:t>
            </a:r>
          </a:p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What gets restored depends on backup strategy and Recovery Model</a:t>
            </a:r>
          </a:p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1. Start with backing up existing </a:t>
            </a:r>
            <a:r>
              <a:rPr lang="en-GB" dirty="0" err="1">
                <a:solidFill>
                  <a:schemeClr val="bg1"/>
                </a:solidFill>
                <a:latin typeface="Ubuntu" panose="020B0504030602030204" pitchFamily="34" charset="0"/>
              </a:rPr>
              <a:t>db</a:t>
            </a: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 log with NO_TRUNCATE option – if you can</a:t>
            </a:r>
          </a:p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2. Then restore full backup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WITH RECOVERY 		- roll back incomplete trans</a:t>
            </a:r>
          </a:p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				- cannot do any more restores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WITH NO_RECOVERY	- keep incomplete trans</a:t>
            </a:r>
          </a:p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				- can perform additional restores</a:t>
            </a:r>
          </a:p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3. Then restore differential backups (if there are any) recovery options as for full</a:t>
            </a:r>
          </a:p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4. Then restore log backups (if there are any)</a:t>
            </a:r>
          </a:p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	5. Finally restore backup taken in step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D913E-74FA-523A-6EAA-D589457DCFC2}"/>
              </a:ext>
            </a:extLst>
          </p:cNvPr>
          <p:cNvSpPr txBox="1"/>
          <p:nvPr/>
        </p:nvSpPr>
        <p:spPr>
          <a:xfrm>
            <a:off x="911424" y="265286"/>
            <a:ext cx="3050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Back-up and Restore</a:t>
            </a:r>
          </a:p>
        </p:txBody>
      </p:sp>
    </p:spTree>
    <p:extLst>
      <p:ext uri="{BB962C8B-B14F-4D97-AF65-F5344CB8AC3E}">
        <p14:creationId xmlns:p14="http://schemas.microsoft.com/office/powerpoint/2010/main" val="26678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FD447B54-7042-EC11-536E-CBE5F9424273}"/>
              </a:ext>
            </a:extLst>
          </p:cNvPr>
          <p:cNvSpPr/>
          <p:nvPr/>
        </p:nvSpPr>
        <p:spPr>
          <a:xfrm>
            <a:off x="623392" y="1772816"/>
            <a:ext cx="1584176" cy="2016224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FEB8A2CA-B523-67E8-FB11-21FF58E7BD8A}"/>
              </a:ext>
            </a:extLst>
          </p:cNvPr>
          <p:cNvSpPr/>
          <p:nvPr/>
        </p:nvSpPr>
        <p:spPr>
          <a:xfrm>
            <a:off x="3215680" y="1196752"/>
            <a:ext cx="1584176" cy="260504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6536A5D-CFD5-7765-F6FD-547DF427D0E2}"/>
              </a:ext>
            </a:extLst>
          </p:cNvPr>
          <p:cNvSpPr/>
          <p:nvPr/>
        </p:nvSpPr>
        <p:spPr>
          <a:xfrm>
            <a:off x="8400256" y="1772816"/>
            <a:ext cx="1584176" cy="2016224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103571-0891-B970-A667-B05F58109D7C}"/>
              </a:ext>
            </a:extLst>
          </p:cNvPr>
          <p:cNvCxnSpPr/>
          <p:nvPr/>
        </p:nvCxnSpPr>
        <p:spPr>
          <a:xfrm>
            <a:off x="551384" y="4221088"/>
            <a:ext cx="10369152" cy="72008"/>
          </a:xfrm>
          <a:prstGeom prst="line">
            <a:avLst/>
          </a:prstGeom>
          <a:ln w="1270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ad face outline with solid fill">
            <a:extLst>
              <a:ext uri="{FF2B5EF4-FFF2-40B4-BE49-F238E27FC236}">
                <a16:creationId xmlns:a16="http://schemas.microsoft.com/office/drawing/2014/main" id="{0061EB68-9E2E-4347-3398-FCDEC13B3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9696" y="2492605"/>
            <a:ext cx="1224136" cy="1224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0C57A8-7972-50D7-BF7D-229B836C4B23}"/>
              </a:ext>
            </a:extLst>
          </p:cNvPr>
          <p:cNvSpPr txBox="1"/>
          <p:nvPr/>
        </p:nvSpPr>
        <p:spPr>
          <a:xfrm>
            <a:off x="731404" y="268316"/>
            <a:ext cx="1000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Ubuntu" panose="020B0504030602030204" pitchFamily="34" charset="0"/>
              </a:rPr>
              <a:t>Simple recovery mode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7DB563-79D3-37D7-5527-0FC36835E64A}"/>
              </a:ext>
            </a:extLst>
          </p:cNvPr>
          <p:cNvSpPr txBox="1"/>
          <p:nvPr/>
        </p:nvSpPr>
        <p:spPr>
          <a:xfrm>
            <a:off x="839416" y="4581128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12:00 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43749-DC20-0E43-9438-1C9BF40DE56A}"/>
              </a:ext>
            </a:extLst>
          </p:cNvPr>
          <p:cNvSpPr txBox="1"/>
          <p:nvPr/>
        </p:nvSpPr>
        <p:spPr>
          <a:xfrm>
            <a:off x="3431704" y="458112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1:00 pm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7CE67-8EBB-9510-1467-18398F2E11D9}"/>
              </a:ext>
            </a:extLst>
          </p:cNvPr>
          <p:cNvSpPr txBox="1"/>
          <p:nvPr/>
        </p:nvSpPr>
        <p:spPr>
          <a:xfrm>
            <a:off x="6085395" y="458112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2:00 pm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02F21-7216-A31C-F5C4-E13949205773}"/>
              </a:ext>
            </a:extLst>
          </p:cNvPr>
          <p:cNvSpPr txBox="1"/>
          <p:nvPr/>
        </p:nvSpPr>
        <p:spPr>
          <a:xfrm>
            <a:off x="8770189" y="4581128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12:00 pm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C4F26B4-D576-6025-1DA6-A777F0528558}"/>
              </a:ext>
            </a:extLst>
          </p:cNvPr>
          <p:cNvSpPr/>
          <p:nvPr/>
        </p:nvSpPr>
        <p:spPr>
          <a:xfrm rot="16200000">
            <a:off x="3571074" y="2866292"/>
            <a:ext cx="801380" cy="5112568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B4A54-E7F7-F517-AFD0-063B1730C002}"/>
              </a:ext>
            </a:extLst>
          </p:cNvPr>
          <p:cNvSpPr txBox="1"/>
          <p:nvPr/>
        </p:nvSpPr>
        <p:spPr>
          <a:xfrm>
            <a:off x="3431704" y="584208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 lost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028D1-EECF-5D6B-AA6E-9F441FCE540E}"/>
              </a:ext>
            </a:extLst>
          </p:cNvPr>
          <p:cNvSpPr txBox="1"/>
          <p:nvPr/>
        </p:nvSpPr>
        <p:spPr>
          <a:xfrm>
            <a:off x="707265" y="403642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Full backup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29A81-7E99-10DA-9DF0-C1DC00D90BE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415480" y="3789040"/>
            <a:ext cx="0" cy="360040"/>
          </a:xfrm>
          <a:prstGeom prst="line">
            <a:avLst/>
          </a:prstGeom>
          <a:ln w="3492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8A3266-547D-1D50-6C41-C859903F2B64}"/>
              </a:ext>
            </a:extLst>
          </p:cNvPr>
          <p:cNvSpPr txBox="1"/>
          <p:nvPr/>
        </p:nvSpPr>
        <p:spPr>
          <a:xfrm>
            <a:off x="8545768" y="4095075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Full restore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FBC3F8-4116-18C8-F776-E8FDED231A5D}"/>
              </a:ext>
            </a:extLst>
          </p:cNvPr>
          <p:cNvCxnSpPr>
            <a:cxnSpLocks/>
          </p:cNvCxnSpPr>
          <p:nvPr/>
        </p:nvCxnSpPr>
        <p:spPr>
          <a:xfrm>
            <a:off x="9216846" y="3768486"/>
            <a:ext cx="1" cy="473156"/>
          </a:xfrm>
          <a:prstGeom prst="line">
            <a:avLst/>
          </a:prstGeom>
          <a:ln w="349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A6E4CE-E5BF-7EE1-EC11-3213DB696C1D}"/>
              </a:ext>
            </a:extLst>
          </p:cNvPr>
          <p:cNvSpPr txBox="1"/>
          <p:nvPr/>
        </p:nvSpPr>
        <p:spPr>
          <a:xfrm>
            <a:off x="3272594" y="4048596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 added</a:t>
            </a:r>
          </a:p>
        </p:txBody>
      </p:sp>
    </p:spTree>
    <p:extLst>
      <p:ext uri="{BB962C8B-B14F-4D97-AF65-F5344CB8AC3E}">
        <p14:creationId xmlns:p14="http://schemas.microsoft.com/office/powerpoint/2010/main" val="980814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FD447B54-7042-EC11-536E-CBE5F9424273}"/>
              </a:ext>
            </a:extLst>
          </p:cNvPr>
          <p:cNvSpPr/>
          <p:nvPr/>
        </p:nvSpPr>
        <p:spPr>
          <a:xfrm>
            <a:off x="623392" y="1772816"/>
            <a:ext cx="1584176" cy="2016224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F6536A5D-CFD5-7765-F6FD-547DF427D0E2}"/>
              </a:ext>
            </a:extLst>
          </p:cNvPr>
          <p:cNvSpPr/>
          <p:nvPr/>
        </p:nvSpPr>
        <p:spPr>
          <a:xfrm>
            <a:off x="6523514" y="1844824"/>
            <a:ext cx="1584176" cy="2016224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103571-0891-B970-A667-B05F58109D7C}"/>
              </a:ext>
            </a:extLst>
          </p:cNvPr>
          <p:cNvCxnSpPr>
            <a:cxnSpLocks/>
          </p:cNvCxnSpPr>
          <p:nvPr/>
        </p:nvCxnSpPr>
        <p:spPr>
          <a:xfrm>
            <a:off x="551384" y="4221088"/>
            <a:ext cx="11414655" cy="76654"/>
          </a:xfrm>
          <a:prstGeom prst="line">
            <a:avLst/>
          </a:prstGeom>
          <a:ln w="1270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ad face outline with solid fill">
            <a:extLst>
              <a:ext uri="{FF2B5EF4-FFF2-40B4-BE49-F238E27FC236}">
                <a16:creationId xmlns:a16="http://schemas.microsoft.com/office/drawing/2014/main" id="{0061EB68-9E2E-4347-3398-FCDEC13B3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5883" y="2636912"/>
            <a:ext cx="1224136" cy="1224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7DB563-79D3-37D7-5527-0FC36835E64A}"/>
              </a:ext>
            </a:extLst>
          </p:cNvPr>
          <p:cNvSpPr txBox="1"/>
          <p:nvPr/>
        </p:nvSpPr>
        <p:spPr>
          <a:xfrm>
            <a:off x="839416" y="4581128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12:00 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43749-DC20-0E43-9438-1C9BF40DE56A}"/>
              </a:ext>
            </a:extLst>
          </p:cNvPr>
          <p:cNvSpPr txBox="1"/>
          <p:nvPr/>
        </p:nvSpPr>
        <p:spPr>
          <a:xfrm>
            <a:off x="2451889" y="457221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12:30 – 1:30 pm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02F21-7216-A31C-F5C4-E13949205773}"/>
              </a:ext>
            </a:extLst>
          </p:cNvPr>
          <p:cNvSpPr txBox="1"/>
          <p:nvPr/>
        </p:nvSpPr>
        <p:spPr>
          <a:xfrm>
            <a:off x="6872184" y="4464529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12:00 pm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9C4F26B4-D576-6025-1DA6-A777F0528558}"/>
              </a:ext>
            </a:extLst>
          </p:cNvPr>
          <p:cNvSpPr/>
          <p:nvPr/>
        </p:nvSpPr>
        <p:spPr>
          <a:xfrm rot="16200000">
            <a:off x="4341740" y="4950414"/>
            <a:ext cx="801380" cy="929990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B4A54-E7F7-F517-AFD0-063B1730C002}"/>
              </a:ext>
            </a:extLst>
          </p:cNvPr>
          <p:cNvSpPr txBox="1"/>
          <p:nvPr/>
        </p:nvSpPr>
        <p:spPr>
          <a:xfrm>
            <a:off x="4177513" y="587212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 lost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F028D1-EECF-5D6B-AA6E-9F441FCE540E}"/>
              </a:ext>
            </a:extLst>
          </p:cNvPr>
          <p:cNvSpPr txBox="1"/>
          <p:nvPr/>
        </p:nvSpPr>
        <p:spPr>
          <a:xfrm>
            <a:off x="707265" y="403642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Full backup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D29A81-7E99-10DA-9DF0-C1DC00D90BE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415480" y="3789040"/>
            <a:ext cx="0" cy="360040"/>
          </a:xfrm>
          <a:prstGeom prst="line">
            <a:avLst/>
          </a:prstGeom>
          <a:ln w="3492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E8A3266-547D-1D50-6C41-C859903F2B64}"/>
              </a:ext>
            </a:extLst>
          </p:cNvPr>
          <p:cNvSpPr txBox="1"/>
          <p:nvPr/>
        </p:nvSpPr>
        <p:spPr>
          <a:xfrm>
            <a:off x="6684576" y="4067197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Full restore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FBC3F8-4116-18C8-F776-E8FDED231A5D}"/>
              </a:ext>
            </a:extLst>
          </p:cNvPr>
          <p:cNvCxnSpPr>
            <a:cxnSpLocks/>
          </p:cNvCxnSpPr>
          <p:nvPr/>
        </p:nvCxnSpPr>
        <p:spPr>
          <a:xfrm>
            <a:off x="7290054" y="3821336"/>
            <a:ext cx="1" cy="473156"/>
          </a:xfrm>
          <a:prstGeom prst="line">
            <a:avLst/>
          </a:prstGeom>
          <a:ln w="349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86F6C3-380B-10EA-344D-EF52BAFD2D3E}"/>
              </a:ext>
            </a:extLst>
          </p:cNvPr>
          <p:cNvSpPr txBox="1"/>
          <p:nvPr/>
        </p:nvSpPr>
        <p:spPr>
          <a:xfrm>
            <a:off x="731404" y="268316"/>
            <a:ext cx="1000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Ubuntu" panose="020B0504030602030204" pitchFamily="34" charset="0"/>
              </a:rPr>
              <a:t>Full recovery mode</a:t>
            </a:r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5CA1F435-D475-FA2A-FA05-5AA947D86A26}"/>
              </a:ext>
            </a:extLst>
          </p:cNvPr>
          <p:cNvSpPr/>
          <p:nvPr/>
        </p:nvSpPr>
        <p:spPr>
          <a:xfrm>
            <a:off x="2634850" y="2536579"/>
            <a:ext cx="296416" cy="116051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6174D013-EBFF-0FAA-B7AC-D5971E4DD79B}"/>
              </a:ext>
            </a:extLst>
          </p:cNvPr>
          <p:cNvSpPr/>
          <p:nvPr/>
        </p:nvSpPr>
        <p:spPr>
          <a:xfrm>
            <a:off x="3358548" y="2536579"/>
            <a:ext cx="296416" cy="116051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9AC303-11C2-E464-50F8-651812B36572}"/>
              </a:ext>
            </a:extLst>
          </p:cNvPr>
          <p:cNvSpPr txBox="1"/>
          <p:nvPr/>
        </p:nvSpPr>
        <p:spPr>
          <a:xfrm>
            <a:off x="2451924" y="4051051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Tran log backups</a:t>
            </a:r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id="{AFE6A65B-AF96-5FA4-241B-B64BA0DF53CC}"/>
              </a:ext>
            </a:extLst>
          </p:cNvPr>
          <p:cNvSpPr/>
          <p:nvPr/>
        </p:nvSpPr>
        <p:spPr>
          <a:xfrm>
            <a:off x="4026847" y="2536579"/>
            <a:ext cx="296416" cy="116051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C992F16-AE5C-5D91-2D9B-EDB5402175AD}"/>
              </a:ext>
            </a:extLst>
          </p:cNvPr>
          <p:cNvCxnSpPr>
            <a:cxnSpLocks/>
          </p:cNvCxnSpPr>
          <p:nvPr/>
        </p:nvCxnSpPr>
        <p:spPr>
          <a:xfrm>
            <a:off x="2783058" y="3782448"/>
            <a:ext cx="0" cy="360040"/>
          </a:xfrm>
          <a:prstGeom prst="line">
            <a:avLst/>
          </a:prstGeom>
          <a:ln w="3492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8FFE6E-4CA0-F3FC-31E5-55FC4A7AA867}"/>
              </a:ext>
            </a:extLst>
          </p:cNvPr>
          <p:cNvCxnSpPr>
            <a:cxnSpLocks/>
          </p:cNvCxnSpPr>
          <p:nvPr/>
        </p:nvCxnSpPr>
        <p:spPr>
          <a:xfrm>
            <a:off x="3506756" y="3782448"/>
            <a:ext cx="0" cy="360040"/>
          </a:xfrm>
          <a:prstGeom prst="line">
            <a:avLst/>
          </a:prstGeom>
          <a:ln w="3492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6EE6FC-B492-9828-84EE-FF4D926D5DED}"/>
              </a:ext>
            </a:extLst>
          </p:cNvPr>
          <p:cNvCxnSpPr>
            <a:cxnSpLocks/>
          </p:cNvCxnSpPr>
          <p:nvPr/>
        </p:nvCxnSpPr>
        <p:spPr>
          <a:xfrm>
            <a:off x="4152160" y="3791082"/>
            <a:ext cx="0" cy="360040"/>
          </a:xfrm>
          <a:prstGeom prst="line">
            <a:avLst/>
          </a:prstGeom>
          <a:ln w="3492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696CDB3-C1C3-66D1-A265-9FB1B9C03450}"/>
              </a:ext>
            </a:extLst>
          </p:cNvPr>
          <p:cNvSpPr txBox="1"/>
          <p:nvPr/>
        </p:nvSpPr>
        <p:spPr>
          <a:xfrm>
            <a:off x="4798837" y="457802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2:00 pm</a:t>
            </a: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12BD9E05-7989-78B3-574F-9E1DC33B6402}"/>
              </a:ext>
            </a:extLst>
          </p:cNvPr>
          <p:cNvSpPr/>
          <p:nvPr/>
        </p:nvSpPr>
        <p:spPr>
          <a:xfrm>
            <a:off x="8350840" y="2627341"/>
            <a:ext cx="296416" cy="116051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42177CD5-1EC8-19CC-32F5-7613795F625C}"/>
              </a:ext>
            </a:extLst>
          </p:cNvPr>
          <p:cNvSpPr/>
          <p:nvPr/>
        </p:nvSpPr>
        <p:spPr>
          <a:xfrm>
            <a:off x="8809979" y="2625394"/>
            <a:ext cx="296416" cy="116051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Cylinder 39">
            <a:extLst>
              <a:ext uri="{FF2B5EF4-FFF2-40B4-BE49-F238E27FC236}">
                <a16:creationId xmlns:a16="http://schemas.microsoft.com/office/drawing/2014/main" id="{C51017EB-853B-6120-14B7-FFFD0DAF57D1}"/>
              </a:ext>
            </a:extLst>
          </p:cNvPr>
          <p:cNvSpPr/>
          <p:nvPr/>
        </p:nvSpPr>
        <p:spPr>
          <a:xfrm>
            <a:off x="9260734" y="2625394"/>
            <a:ext cx="296416" cy="116051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BEB80F-EFAD-E9E5-A148-9CCDAF343BD9}"/>
              </a:ext>
            </a:extLst>
          </p:cNvPr>
          <p:cNvSpPr txBox="1"/>
          <p:nvPr/>
        </p:nvSpPr>
        <p:spPr>
          <a:xfrm>
            <a:off x="8147236" y="4489248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12:30 – 1:30 pm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09BEE79-BE92-4ACC-3AB7-388A9F2F4399}"/>
              </a:ext>
            </a:extLst>
          </p:cNvPr>
          <p:cNvSpPr txBox="1"/>
          <p:nvPr/>
        </p:nvSpPr>
        <p:spPr>
          <a:xfrm>
            <a:off x="8146221" y="4073431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Tran log restore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1D7DCD-8D21-86CE-F535-D48B3AE324CF}"/>
              </a:ext>
            </a:extLst>
          </p:cNvPr>
          <p:cNvCxnSpPr>
            <a:cxnSpLocks/>
          </p:cNvCxnSpPr>
          <p:nvPr/>
        </p:nvCxnSpPr>
        <p:spPr>
          <a:xfrm>
            <a:off x="8480310" y="3756272"/>
            <a:ext cx="1" cy="473156"/>
          </a:xfrm>
          <a:prstGeom prst="line">
            <a:avLst/>
          </a:prstGeom>
          <a:ln w="349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A58E84C-4E93-91C4-1C22-2641A6391F13}"/>
              </a:ext>
            </a:extLst>
          </p:cNvPr>
          <p:cNvCxnSpPr>
            <a:cxnSpLocks/>
          </p:cNvCxnSpPr>
          <p:nvPr/>
        </p:nvCxnSpPr>
        <p:spPr>
          <a:xfrm>
            <a:off x="8932637" y="3782448"/>
            <a:ext cx="1" cy="473156"/>
          </a:xfrm>
          <a:prstGeom prst="line">
            <a:avLst/>
          </a:prstGeom>
          <a:ln w="349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8F8B896-A9D2-300D-A18B-28CEB8B88C07}"/>
              </a:ext>
            </a:extLst>
          </p:cNvPr>
          <p:cNvCxnSpPr>
            <a:cxnSpLocks/>
          </p:cNvCxnSpPr>
          <p:nvPr/>
        </p:nvCxnSpPr>
        <p:spPr>
          <a:xfrm>
            <a:off x="9408942" y="3774629"/>
            <a:ext cx="1" cy="473156"/>
          </a:xfrm>
          <a:prstGeom prst="line">
            <a:avLst/>
          </a:prstGeom>
          <a:ln w="34925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736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C4C39-7C55-AC47-96CB-F891660CF29F}"/>
              </a:ext>
            </a:extLst>
          </p:cNvPr>
          <p:cNvSpPr txBox="1"/>
          <p:nvPr/>
        </p:nvSpPr>
        <p:spPr>
          <a:xfrm>
            <a:off x="3863752" y="332656"/>
            <a:ext cx="4230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T-SQL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E95072-25C6-D886-B59D-284A57D51FF9}"/>
              </a:ext>
            </a:extLst>
          </p:cNvPr>
          <p:cNvSpPr txBox="1"/>
          <p:nvPr/>
        </p:nvSpPr>
        <p:spPr>
          <a:xfrm>
            <a:off x="1271464" y="1331176"/>
            <a:ext cx="865506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SQL is: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Declarative</a:t>
            </a:r>
          </a:p>
          <a:p>
            <a:r>
              <a:rPr lang="en-GB" sz="2000" dirty="0">
                <a:solidFill>
                  <a:schemeClr val="bg1"/>
                </a:solidFill>
              </a:rPr>
              <a:t>	- describe the what not the how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Set-based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	- </a:t>
            </a:r>
            <a:r>
              <a:rPr lang="en-GB" sz="2000" dirty="0" err="1">
                <a:solidFill>
                  <a:schemeClr val="bg1"/>
                </a:solidFill>
              </a:rPr>
              <a:t>ie</a:t>
            </a:r>
            <a:r>
              <a:rPr lang="en-GB" sz="2000" dirty="0">
                <a:solidFill>
                  <a:schemeClr val="bg1"/>
                </a:solidFill>
              </a:rPr>
              <a:t> processes data in rows and columns not one row or column at a time</a:t>
            </a:r>
          </a:p>
          <a:p>
            <a:r>
              <a:rPr lang="en-GB" sz="2000" dirty="0">
                <a:solidFill>
                  <a:schemeClr val="bg1"/>
                </a:solidFill>
              </a:rPr>
              <a:t>	- SQL built to optimise set-based processing (</a:t>
            </a:r>
            <a:r>
              <a:rPr lang="en-GB" sz="2000" dirty="0" err="1">
                <a:solidFill>
                  <a:schemeClr val="bg1"/>
                </a:solidFill>
              </a:rPr>
              <a:t>ie</a:t>
            </a:r>
            <a:r>
              <a:rPr lang="en-GB" sz="2000" dirty="0">
                <a:solidFill>
                  <a:schemeClr val="bg1"/>
                </a:solidFill>
              </a:rPr>
              <a:t> SELECT)</a:t>
            </a:r>
          </a:p>
          <a:p>
            <a:r>
              <a:rPr lang="en-GB" sz="2000" dirty="0">
                <a:solidFill>
                  <a:schemeClr val="bg1"/>
                </a:solidFill>
              </a:rPr>
              <a:t>	- SQL does have procedural instructions (</a:t>
            </a:r>
            <a:r>
              <a:rPr lang="en-GB" sz="2000" dirty="0" err="1">
                <a:solidFill>
                  <a:schemeClr val="bg1"/>
                </a:solidFill>
              </a:rPr>
              <a:t>ie</a:t>
            </a:r>
            <a:r>
              <a:rPr lang="en-GB" sz="2000" dirty="0">
                <a:solidFill>
                  <a:schemeClr val="bg1"/>
                </a:solidFill>
              </a:rPr>
              <a:t> WHILE, CURSOR)</a:t>
            </a:r>
          </a:p>
          <a:p>
            <a:r>
              <a:rPr lang="en-GB" sz="2000" dirty="0">
                <a:solidFill>
                  <a:schemeClr val="bg1"/>
                </a:solidFill>
              </a:rPr>
              <a:t>	- But SQL cannot optimise for these instructions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Key data modification commands</a:t>
            </a:r>
          </a:p>
          <a:p>
            <a:r>
              <a:rPr lang="en-GB" sz="2000" dirty="0">
                <a:solidFill>
                  <a:schemeClr val="bg1"/>
                </a:solidFill>
              </a:rPr>
              <a:t>	- SELECT</a:t>
            </a:r>
          </a:p>
          <a:p>
            <a:r>
              <a:rPr lang="en-GB" sz="2000" dirty="0">
                <a:solidFill>
                  <a:schemeClr val="bg1"/>
                </a:solidFill>
              </a:rPr>
              <a:t>	- INSERT</a:t>
            </a:r>
          </a:p>
          <a:p>
            <a:r>
              <a:rPr lang="en-GB" sz="2000" dirty="0">
                <a:solidFill>
                  <a:schemeClr val="bg1"/>
                </a:solidFill>
              </a:rPr>
              <a:t>	- UPDATE</a:t>
            </a:r>
          </a:p>
          <a:p>
            <a:r>
              <a:rPr lang="en-GB" sz="2000" dirty="0">
                <a:solidFill>
                  <a:schemeClr val="bg1"/>
                </a:solidFill>
              </a:rPr>
              <a:t>	- DELETE</a:t>
            </a:r>
          </a:p>
        </p:txBody>
      </p:sp>
    </p:spTree>
    <p:extLst>
      <p:ext uri="{BB962C8B-B14F-4D97-AF65-F5344CB8AC3E}">
        <p14:creationId xmlns:p14="http://schemas.microsoft.com/office/powerpoint/2010/main" val="1192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FA40F-0227-4FCC-3920-0B8EDA2D3292}"/>
              </a:ext>
            </a:extLst>
          </p:cNvPr>
          <p:cNvSpPr txBox="1"/>
          <p:nvPr/>
        </p:nvSpPr>
        <p:spPr>
          <a:xfrm>
            <a:off x="1343472" y="33265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Ubuntu" panose="020B0504030602030204" pitchFamily="34" charset="0"/>
              </a:rPr>
              <a:t>Basic SELECT Query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46AF4-B5BD-5E86-4CAC-A36F55FB0F71}"/>
              </a:ext>
            </a:extLst>
          </p:cNvPr>
          <p:cNvSpPr txBox="1"/>
          <p:nvPr/>
        </p:nvSpPr>
        <p:spPr>
          <a:xfrm>
            <a:off x="2063552" y="1340768"/>
            <a:ext cx="76328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WITH 		</a:t>
            </a:r>
            <a:r>
              <a:rPr lang="en-GB" sz="2800" i="1" dirty="0">
                <a:solidFill>
                  <a:schemeClr val="bg1"/>
                </a:solidFill>
              </a:rPr>
              <a:t>common table expression</a:t>
            </a:r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SELECT 	</a:t>
            </a:r>
            <a:r>
              <a:rPr lang="en-GB" sz="2800" i="1" dirty="0">
                <a:solidFill>
                  <a:srgbClr val="FFFF00"/>
                </a:solidFill>
              </a:rPr>
              <a:t>column list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INTO		</a:t>
            </a:r>
            <a:r>
              <a:rPr lang="en-GB" sz="2800" i="1" dirty="0">
                <a:solidFill>
                  <a:schemeClr val="bg1">
                    <a:lumMod val="95000"/>
                  </a:schemeClr>
                </a:solidFill>
              </a:rPr>
              <a:t>destination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800" i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  <a:p>
            <a:r>
              <a:rPr lang="en-GB" sz="2800" dirty="0">
                <a:solidFill>
                  <a:schemeClr val="bg1"/>
                </a:solidFill>
              </a:rPr>
              <a:t>FROM</a:t>
            </a:r>
            <a:r>
              <a:rPr lang="en-GB" sz="2800" i="1" dirty="0">
                <a:solidFill>
                  <a:schemeClr val="bg1"/>
                </a:solidFill>
              </a:rPr>
              <a:t>		table</a:t>
            </a:r>
          </a:p>
          <a:p>
            <a:r>
              <a:rPr lang="en-GB" sz="2800" dirty="0">
                <a:solidFill>
                  <a:schemeClr val="bg1"/>
                </a:solidFill>
              </a:rPr>
              <a:t>WHERE	</a:t>
            </a:r>
            <a:r>
              <a:rPr lang="en-GB" sz="2800" i="1" dirty="0">
                <a:solidFill>
                  <a:schemeClr val="bg1"/>
                </a:solidFill>
              </a:rPr>
              <a:t>search condition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GROUP BY</a:t>
            </a:r>
          </a:p>
          <a:p>
            <a:r>
              <a:rPr lang="en-GB" sz="2800" dirty="0">
                <a:solidFill>
                  <a:schemeClr val="bg1"/>
                </a:solidFill>
              </a:rPr>
              <a:t>	</a:t>
            </a:r>
            <a:r>
              <a:rPr lang="en-GB" sz="2800" i="1" dirty="0">
                <a:solidFill>
                  <a:schemeClr val="bg1"/>
                </a:solidFill>
              </a:rPr>
              <a:t>grouping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i="1" dirty="0">
                <a:solidFill>
                  <a:schemeClr val="bg1"/>
                </a:solidFill>
              </a:rPr>
              <a:t>expression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HAVING</a:t>
            </a:r>
          </a:p>
          <a:p>
            <a:r>
              <a:rPr lang="en-GB" sz="2800" dirty="0">
                <a:solidFill>
                  <a:schemeClr val="bg1"/>
                </a:solidFill>
              </a:rPr>
              <a:t>	</a:t>
            </a:r>
            <a:r>
              <a:rPr lang="en-GB" sz="2800" i="1" dirty="0">
                <a:solidFill>
                  <a:schemeClr val="bg1"/>
                </a:solidFill>
              </a:rPr>
              <a:t>group/aggregate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i="1" dirty="0">
                <a:solidFill>
                  <a:schemeClr val="bg1"/>
                </a:solidFill>
              </a:rPr>
              <a:t>search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i="1" dirty="0">
                <a:solidFill>
                  <a:schemeClr val="bg1"/>
                </a:solidFill>
              </a:rPr>
              <a:t>condition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ORDER BY</a:t>
            </a:r>
          </a:p>
          <a:p>
            <a:r>
              <a:rPr lang="en-GB" sz="2800" dirty="0">
                <a:solidFill>
                  <a:schemeClr val="bg1"/>
                </a:solidFill>
              </a:rPr>
              <a:t>	</a:t>
            </a:r>
            <a:r>
              <a:rPr lang="en-GB" sz="2800" i="1" dirty="0">
                <a:solidFill>
                  <a:schemeClr val="bg1"/>
                </a:solidFill>
              </a:rPr>
              <a:t>ordering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i="1" dirty="0">
                <a:solidFill>
                  <a:schemeClr val="bg1"/>
                </a:solidFill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281039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FA40F-0227-4FCC-3920-0B8EDA2D3292}"/>
              </a:ext>
            </a:extLst>
          </p:cNvPr>
          <p:cNvSpPr txBox="1"/>
          <p:nvPr/>
        </p:nvSpPr>
        <p:spPr>
          <a:xfrm>
            <a:off x="1343472" y="33265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Ubuntu" panose="020B0504030602030204" pitchFamily="34" charset="0"/>
              </a:rPr>
              <a:t>Evaluation order of SELECT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46AF4-B5BD-5E86-4CAC-A36F55FB0F71}"/>
              </a:ext>
            </a:extLst>
          </p:cNvPr>
          <p:cNvSpPr txBox="1"/>
          <p:nvPr/>
        </p:nvSpPr>
        <p:spPr>
          <a:xfrm>
            <a:off x="2063552" y="1340768"/>
            <a:ext cx="76328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WITH 		</a:t>
            </a:r>
            <a:r>
              <a:rPr lang="en-GB" sz="2800" i="1" dirty="0">
                <a:solidFill>
                  <a:schemeClr val="bg1"/>
                </a:solidFill>
              </a:rPr>
              <a:t>common table expression</a:t>
            </a:r>
            <a:endParaRPr lang="en-GB" sz="28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SELECT 	</a:t>
            </a:r>
            <a:r>
              <a:rPr lang="en-GB" sz="2800" i="1" dirty="0">
                <a:solidFill>
                  <a:srgbClr val="FFFF00"/>
                </a:solidFill>
              </a:rPr>
              <a:t>column list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INTO		</a:t>
            </a:r>
            <a:r>
              <a:rPr lang="en-GB" sz="2800" i="1" dirty="0">
                <a:solidFill>
                  <a:schemeClr val="bg1">
                    <a:lumMod val="95000"/>
                  </a:schemeClr>
                </a:solidFill>
              </a:rPr>
              <a:t>new</a:t>
            </a:r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GB" sz="2800" i="1" dirty="0">
                <a:solidFill>
                  <a:schemeClr val="bg1">
                    <a:lumMod val="95000"/>
                  </a:schemeClr>
                </a:solidFill>
              </a:rPr>
              <a:t>table</a:t>
            </a:r>
          </a:p>
          <a:p>
            <a:r>
              <a:rPr lang="en-GB" sz="2800" dirty="0">
                <a:solidFill>
                  <a:schemeClr val="bg1"/>
                </a:solidFill>
              </a:rPr>
              <a:t>FROM</a:t>
            </a:r>
            <a:r>
              <a:rPr lang="en-GB" sz="2800" i="1" dirty="0">
                <a:solidFill>
                  <a:schemeClr val="bg1"/>
                </a:solidFill>
              </a:rPr>
              <a:t>		table sources</a:t>
            </a:r>
          </a:p>
          <a:p>
            <a:r>
              <a:rPr lang="en-GB" sz="2800" dirty="0">
                <a:solidFill>
                  <a:schemeClr val="bg1"/>
                </a:solidFill>
              </a:rPr>
              <a:t>WHERE	</a:t>
            </a:r>
            <a:r>
              <a:rPr lang="en-GB" sz="2800" i="1" dirty="0">
                <a:solidFill>
                  <a:schemeClr val="bg1"/>
                </a:solidFill>
              </a:rPr>
              <a:t>search condition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GROUP BY</a:t>
            </a:r>
          </a:p>
          <a:p>
            <a:r>
              <a:rPr lang="en-GB" sz="2800" dirty="0">
                <a:solidFill>
                  <a:schemeClr val="bg1"/>
                </a:solidFill>
              </a:rPr>
              <a:t>	</a:t>
            </a:r>
            <a:r>
              <a:rPr lang="en-GB" sz="2800" i="1" dirty="0">
                <a:solidFill>
                  <a:schemeClr val="bg1"/>
                </a:solidFill>
              </a:rPr>
              <a:t>grouping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i="1" dirty="0">
                <a:solidFill>
                  <a:schemeClr val="bg1"/>
                </a:solidFill>
              </a:rPr>
              <a:t>expression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HAVING</a:t>
            </a:r>
          </a:p>
          <a:p>
            <a:r>
              <a:rPr lang="en-GB" sz="2800" dirty="0">
                <a:solidFill>
                  <a:schemeClr val="bg1"/>
                </a:solidFill>
              </a:rPr>
              <a:t>	</a:t>
            </a:r>
            <a:r>
              <a:rPr lang="en-GB" sz="2800" i="1" dirty="0">
                <a:solidFill>
                  <a:schemeClr val="bg1"/>
                </a:solidFill>
              </a:rPr>
              <a:t>group/aggregate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i="1" dirty="0">
                <a:solidFill>
                  <a:schemeClr val="bg1"/>
                </a:solidFill>
              </a:rPr>
              <a:t>search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i="1" dirty="0">
                <a:solidFill>
                  <a:schemeClr val="bg1"/>
                </a:solidFill>
              </a:rPr>
              <a:t>condition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ORDER BY</a:t>
            </a:r>
          </a:p>
          <a:p>
            <a:r>
              <a:rPr lang="en-GB" sz="2800" dirty="0">
                <a:solidFill>
                  <a:schemeClr val="bg1"/>
                </a:solidFill>
              </a:rPr>
              <a:t>	</a:t>
            </a:r>
            <a:r>
              <a:rPr lang="en-GB" sz="2800" i="1" dirty="0">
                <a:solidFill>
                  <a:schemeClr val="bg1"/>
                </a:solidFill>
              </a:rPr>
              <a:t>ordering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i="1" dirty="0">
                <a:solidFill>
                  <a:schemeClr val="bg1"/>
                </a:solidFill>
              </a:rPr>
              <a:t>expression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F59ECE-CAA8-2AF4-E229-139CAC5D673F}"/>
              </a:ext>
            </a:extLst>
          </p:cNvPr>
          <p:cNvSpPr/>
          <p:nvPr/>
        </p:nvSpPr>
        <p:spPr>
          <a:xfrm>
            <a:off x="1775520" y="2672914"/>
            <a:ext cx="4680518" cy="39604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643BEF-0AD9-07EF-0063-78A15672E55B}"/>
              </a:ext>
            </a:extLst>
          </p:cNvPr>
          <p:cNvSpPr/>
          <p:nvPr/>
        </p:nvSpPr>
        <p:spPr>
          <a:xfrm>
            <a:off x="1775520" y="3140968"/>
            <a:ext cx="4680520" cy="39604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dirty="0"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07FCDA-FE19-6FD6-0231-BE8A134F38A5}"/>
              </a:ext>
            </a:extLst>
          </p:cNvPr>
          <p:cNvSpPr/>
          <p:nvPr/>
        </p:nvSpPr>
        <p:spPr>
          <a:xfrm>
            <a:off x="1764741" y="3591019"/>
            <a:ext cx="4691297" cy="780023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3753EA-2FB4-B4AC-D222-F8059371CFC8}"/>
              </a:ext>
            </a:extLst>
          </p:cNvPr>
          <p:cNvSpPr/>
          <p:nvPr/>
        </p:nvSpPr>
        <p:spPr>
          <a:xfrm>
            <a:off x="1775519" y="4425048"/>
            <a:ext cx="6264697" cy="780023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92D050"/>
                </a:solidFill>
              </a:rPr>
              <a:t>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A122B8-A0D1-0394-1243-C91572CC77B4}"/>
              </a:ext>
            </a:extLst>
          </p:cNvPr>
          <p:cNvSpPr/>
          <p:nvPr/>
        </p:nvSpPr>
        <p:spPr>
          <a:xfrm>
            <a:off x="1775519" y="1840528"/>
            <a:ext cx="4691297" cy="37831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72E790-2690-E08B-086B-B102ECF81721}"/>
              </a:ext>
            </a:extLst>
          </p:cNvPr>
          <p:cNvSpPr/>
          <p:nvPr/>
        </p:nvSpPr>
        <p:spPr>
          <a:xfrm>
            <a:off x="1764740" y="1406562"/>
            <a:ext cx="5987443" cy="37831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BFCAFE-AF81-3B1F-7B49-2CE9C113A31D}"/>
              </a:ext>
            </a:extLst>
          </p:cNvPr>
          <p:cNvSpPr/>
          <p:nvPr/>
        </p:nvSpPr>
        <p:spPr>
          <a:xfrm>
            <a:off x="1764741" y="5275160"/>
            <a:ext cx="4619292" cy="81794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99E8C9-7CF9-80C9-D129-E2063BA713A4}"/>
              </a:ext>
            </a:extLst>
          </p:cNvPr>
          <p:cNvSpPr/>
          <p:nvPr/>
        </p:nvSpPr>
        <p:spPr>
          <a:xfrm>
            <a:off x="1764740" y="2296271"/>
            <a:ext cx="4680518" cy="322638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GB" dirty="0">
                <a:solidFill>
                  <a:srgbClr val="00B0F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7922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FA40F-0227-4FCC-3920-0B8EDA2D3292}"/>
              </a:ext>
            </a:extLst>
          </p:cNvPr>
          <p:cNvSpPr txBox="1"/>
          <p:nvPr/>
        </p:nvSpPr>
        <p:spPr>
          <a:xfrm>
            <a:off x="623392" y="2564904"/>
            <a:ext cx="10441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Ubuntu" panose="020B0504030602030204" pitchFamily="34" charset="0"/>
              </a:rPr>
              <a:t>Basic SELECT Query Syntax - Examples</a:t>
            </a:r>
          </a:p>
        </p:txBody>
      </p:sp>
    </p:spTree>
    <p:extLst>
      <p:ext uri="{BB962C8B-B14F-4D97-AF65-F5344CB8AC3E}">
        <p14:creationId xmlns:p14="http://schemas.microsoft.com/office/powerpoint/2010/main" val="220543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FA40F-0227-4FCC-3920-0B8EDA2D3292}"/>
              </a:ext>
            </a:extLst>
          </p:cNvPr>
          <p:cNvSpPr txBox="1"/>
          <p:nvPr/>
        </p:nvSpPr>
        <p:spPr>
          <a:xfrm>
            <a:off x="1343472" y="33265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Ubuntu" panose="020B0504030602030204" pitchFamily="34" charset="0"/>
              </a:rPr>
              <a:t>Basic INSERT Query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46AF4-B5BD-5E86-4CAC-A36F55FB0F71}"/>
              </a:ext>
            </a:extLst>
          </p:cNvPr>
          <p:cNvSpPr txBox="1"/>
          <p:nvPr/>
        </p:nvSpPr>
        <p:spPr>
          <a:xfrm>
            <a:off x="1775520" y="1700808"/>
            <a:ext cx="76328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FF00"/>
                </a:solidFill>
              </a:rPr>
              <a:t>INSERT 	</a:t>
            </a:r>
            <a:r>
              <a:rPr lang="en-GB" sz="2800" i="1" dirty="0">
                <a:solidFill>
                  <a:srgbClr val="FFFF00"/>
                </a:solidFill>
              </a:rPr>
              <a:t>table </a:t>
            </a:r>
            <a:r>
              <a:rPr lang="en-GB" sz="2800" i="1" dirty="0">
                <a:solidFill>
                  <a:schemeClr val="bg1"/>
                </a:solidFill>
              </a:rPr>
              <a:t>(column list)</a:t>
            </a:r>
          </a:p>
          <a:p>
            <a:r>
              <a:rPr lang="en-GB" sz="2800" dirty="0">
                <a:solidFill>
                  <a:srgbClr val="FFFF00"/>
                </a:solidFill>
              </a:rPr>
              <a:t>VALUES	(</a:t>
            </a:r>
            <a:r>
              <a:rPr lang="en-GB" sz="2800" i="1" dirty="0">
                <a:solidFill>
                  <a:srgbClr val="FFFF00"/>
                </a:solidFill>
              </a:rPr>
              <a:t>column list</a:t>
            </a:r>
            <a:r>
              <a:rPr lang="en-GB" sz="2800" dirty="0">
                <a:solidFill>
                  <a:srgbClr val="FFFF00"/>
                </a:solidFill>
              </a:rPr>
              <a:t>)</a:t>
            </a:r>
          </a:p>
          <a:p>
            <a:endParaRPr lang="en-GB" sz="2800" i="1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INSERT	</a:t>
            </a:r>
            <a:r>
              <a:rPr lang="en-GB" sz="2800" i="1" dirty="0">
                <a:solidFill>
                  <a:srgbClr val="FFFF00"/>
                </a:solidFill>
              </a:rPr>
              <a:t>table </a:t>
            </a:r>
            <a:r>
              <a:rPr lang="en-GB" sz="2800" i="1" dirty="0">
                <a:solidFill>
                  <a:schemeClr val="bg1"/>
                </a:solidFill>
              </a:rPr>
              <a:t>(column list)</a:t>
            </a:r>
            <a:endParaRPr lang="en-GB" sz="2800" i="1" dirty="0">
              <a:solidFill>
                <a:srgbClr val="FFFF00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SELECT	</a:t>
            </a:r>
            <a:r>
              <a:rPr lang="en-GB" sz="2800" i="1" dirty="0">
                <a:solidFill>
                  <a:srgbClr val="FFFF00"/>
                </a:solidFill>
              </a:rPr>
              <a:t>column list</a:t>
            </a:r>
          </a:p>
          <a:p>
            <a:r>
              <a:rPr lang="en-GB" sz="2800" i="1" dirty="0">
                <a:solidFill>
                  <a:schemeClr val="bg1"/>
                </a:solidFill>
              </a:rPr>
              <a:t>select syntax</a:t>
            </a:r>
            <a:r>
              <a:rPr lang="en-GB" sz="2800" dirty="0">
                <a:solidFill>
                  <a:schemeClr val="bg1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39578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FA40F-0227-4FCC-3920-0B8EDA2D3292}"/>
              </a:ext>
            </a:extLst>
          </p:cNvPr>
          <p:cNvSpPr txBox="1"/>
          <p:nvPr/>
        </p:nvSpPr>
        <p:spPr>
          <a:xfrm>
            <a:off x="2135560" y="33265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Ubuntu" panose="020B0504030602030204" pitchFamily="34" charset="0"/>
              </a:rPr>
              <a:t>Basic UPDATE Query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46AF4-B5BD-5E86-4CAC-A36F55FB0F71}"/>
              </a:ext>
            </a:extLst>
          </p:cNvPr>
          <p:cNvSpPr txBox="1"/>
          <p:nvPr/>
        </p:nvSpPr>
        <p:spPr>
          <a:xfrm>
            <a:off x="2279576" y="1484784"/>
            <a:ext cx="76328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WITH </a:t>
            </a:r>
            <a:r>
              <a:rPr lang="en-GB" sz="2800" dirty="0">
                <a:solidFill>
                  <a:srgbClr val="FFFF00"/>
                </a:solidFill>
              </a:rPr>
              <a:t>		</a:t>
            </a:r>
            <a:r>
              <a:rPr lang="en-GB" sz="2800" i="1" dirty="0">
                <a:solidFill>
                  <a:schemeClr val="bg1">
                    <a:lumMod val="95000"/>
                  </a:schemeClr>
                </a:solidFill>
              </a:rPr>
              <a:t>common table expression</a:t>
            </a:r>
            <a:endParaRPr lang="en-GB" sz="2800" dirty="0">
              <a:solidFill>
                <a:srgbClr val="FFFF00"/>
              </a:solidFill>
            </a:endParaRPr>
          </a:p>
          <a:p>
            <a:r>
              <a:rPr lang="en-GB" sz="2800" dirty="0">
                <a:solidFill>
                  <a:srgbClr val="FFFF00"/>
                </a:solidFill>
              </a:rPr>
              <a:t>UPDATE 	</a:t>
            </a:r>
            <a:r>
              <a:rPr lang="en-GB" sz="2800" i="1" dirty="0">
                <a:solidFill>
                  <a:srgbClr val="FFFF00"/>
                </a:solidFill>
              </a:rPr>
              <a:t>table</a:t>
            </a:r>
          </a:p>
          <a:p>
            <a:r>
              <a:rPr lang="en-GB" sz="2800" dirty="0">
                <a:solidFill>
                  <a:srgbClr val="FFFF00"/>
                </a:solidFill>
              </a:rPr>
              <a:t>SET		</a:t>
            </a:r>
            <a:r>
              <a:rPr lang="en-GB" sz="2800" i="1" dirty="0">
                <a:solidFill>
                  <a:srgbClr val="FFFF00"/>
                </a:solidFill>
              </a:rPr>
              <a:t>column to update</a:t>
            </a:r>
            <a:r>
              <a:rPr lang="en-GB" sz="2800" dirty="0">
                <a:solidFill>
                  <a:srgbClr val="FFFF00"/>
                </a:solidFill>
              </a:rPr>
              <a:t> = </a:t>
            </a:r>
            <a:r>
              <a:rPr lang="en-GB" sz="2800" i="1" dirty="0">
                <a:solidFill>
                  <a:srgbClr val="FFFF00"/>
                </a:solidFill>
              </a:rPr>
              <a:t>expression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FROM		</a:t>
            </a:r>
            <a:r>
              <a:rPr lang="en-GB" sz="2800" i="1" dirty="0">
                <a:solidFill>
                  <a:schemeClr val="bg1"/>
                </a:solidFill>
              </a:rPr>
              <a:t>table</a:t>
            </a:r>
          </a:p>
          <a:p>
            <a:r>
              <a:rPr lang="en-GB" sz="2800" dirty="0">
                <a:solidFill>
                  <a:schemeClr val="bg1"/>
                </a:solidFill>
              </a:rPr>
              <a:t>WHERE	</a:t>
            </a:r>
            <a:r>
              <a:rPr lang="en-GB" sz="2800" i="1" dirty="0">
                <a:solidFill>
                  <a:schemeClr val="bg1"/>
                </a:solidFill>
              </a:rPr>
              <a:t>search condition</a:t>
            </a:r>
          </a:p>
        </p:txBody>
      </p:sp>
    </p:spTree>
    <p:extLst>
      <p:ext uri="{BB962C8B-B14F-4D97-AF65-F5344CB8AC3E}">
        <p14:creationId xmlns:p14="http://schemas.microsoft.com/office/powerpoint/2010/main" val="121893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3FA40F-0227-4FCC-3920-0B8EDA2D3292}"/>
              </a:ext>
            </a:extLst>
          </p:cNvPr>
          <p:cNvSpPr txBox="1"/>
          <p:nvPr/>
        </p:nvSpPr>
        <p:spPr>
          <a:xfrm>
            <a:off x="1559496" y="33265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Ubuntu" panose="020B0504030602030204" pitchFamily="34" charset="0"/>
              </a:rPr>
              <a:t>Basic DELETE Query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46AF4-B5BD-5E86-4CAC-A36F55FB0F71}"/>
              </a:ext>
            </a:extLst>
          </p:cNvPr>
          <p:cNvSpPr txBox="1"/>
          <p:nvPr/>
        </p:nvSpPr>
        <p:spPr>
          <a:xfrm>
            <a:off x="2279576" y="1484784"/>
            <a:ext cx="76328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WITH</a:t>
            </a:r>
            <a:r>
              <a:rPr lang="en-GB" sz="2800" i="1" dirty="0">
                <a:solidFill>
                  <a:schemeClr val="bg1">
                    <a:lumMod val="95000"/>
                  </a:schemeClr>
                </a:solidFill>
              </a:rPr>
              <a:t>		common table expression</a:t>
            </a:r>
          </a:p>
          <a:p>
            <a:r>
              <a:rPr lang="en-GB" sz="2800" dirty="0">
                <a:solidFill>
                  <a:srgbClr val="FFFF00"/>
                </a:solidFill>
              </a:rPr>
              <a:t>DELETE 	</a:t>
            </a:r>
            <a:r>
              <a:rPr lang="en-GB" sz="2800" i="1" dirty="0">
                <a:solidFill>
                  <a:srgbClr val="FFFF00"/>
                </a:solidFill>
              </a:rPr>
              <a:t>table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FROM</a:t>
            </a:r>
            <a:r>
              <a:rPr lang="en-GB" sz="2800" i="1" dirty="0">
                <a:solidFill>
                  <a:schemeClr val="bg1">
                    <a:lumMod val="95000"/>
                  </a:schemeClr>
                </a:solidFill>
              </a:rPr>
              <a:t>		table</a:t>
            </a:r>
          </a:p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WHERE</a:t>
            </a:r>
            <a:r>
              <a:rPr lang="en-GB" sz="2800" i="1" dirty="0">
                <a:solidFill>
                  <a:schemeClr val="bg1">
                    <a:lumMod val="95000"/>
                  </a:schemeClr>
                </a:solidFill>
              </a:rPr>
              <a:t>	search condition</a:t>
            </a:r>
            <a:r>
              <a:rPr lang="en-GB" sz="2800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9974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2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79376" y="260648"/>
            <a:ext cx="110830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Relational Database Management Systems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89504-9CBE-987A-59E6-8C859630FDC9}"/>
              </a:ext>
            </a:extLst>
          </p:cNvPr>
          <p:cNvSpPr txBox="1"/>
          <p:nvPr/>
        </p:nvSpPr>
        <p:spPr>
          <a:xfrm>
            <a:off x="551384" y="1196752"/>
            <a:ext cx="78488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Server is an example of a RDBMS</a:t>
            </a:r>
          </a:p>
          <a:p>
            <a:r>
              <a:rPr lang="en-GB" dirty="0">
                <a:solidFill>
                  <a:schemeClr val="bg1"/>
                </a:solidFill>
              </a:rPr>
              <a:t>Historically data was organised in Database Management Systems (DBMS)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These were files in a hierarchical or network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Enabled storage and organization of large volumes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But complex to retrieve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Proprietary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IBM researcher – Edgar F Codd invented the relational model in 1970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Suggested data be organised in sets and tuples instead of hierarchies or networks/graphs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Sets of data are more easily 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is structured for ease-of-use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Reduction in redundant data – through normalisation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Relational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Relates independent sets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Most queried using Structured Query Language (SQL)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SQL standards set by American National Standards Institute (ANSI)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12 simple rules: How Ted Codd transformed the humble database • The ...">
            <a:extLst>
              <a:ext uri="{FF2B5EF4-FFF2-40B4-BE49-F238E27FC236}">
                <a16:creationId xmlns:a16="http://schemas.microsoft.com/office/drawing/2014/main" id="{59253579-9622-380E-051D-094C8D76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229" y="3429000"/>
            <a:ext cx="2177522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FBF48F36-6687-43E0-AC81-C03FE1387E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1293688"/>
            <a:ext cx="2160240" cy="19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F6342-2772-91AD-223C-DCEEA11E0538}"/>
              </a:ext>
            </a:extLst>
          </p:cNvPr>
          <p:cNvSpPr txBox="1"/>
          <p:nvPr/>
        </p:nvSpPr>
        <p:spPr>
          <a:xfrm>
            <a:off x="4583832" y="2492896"/>
            <a:ext cx="23022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068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1B21D9-967E-0D70-754D-8CACBB746A03}"/>
              </a:ext>
            </a:extLst>
          </p:cNvPr>
          <p:cNvSpPr txBox="1"/>
          <p:nvPr/>
        </p:nvSpPr>
        <p:spPr>
          <a:xfrm>
            <a:off x="767408" y="332656"/>
            <a:ext cx="10945216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 1: Retrieve Product Information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Retrieve the names and standard costs of the top 10 products from the "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Production.Product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table, ordered by their standard costs in descending order.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6ACE8-CFC5-993E-2C27-1E2E835F8069}"/>
              </a:ext>
            </a:extLst>
          </p:cNvPr>
          <p:cNvSpPr txBox="1"/>
          <p:nvPr/>
        </p:nvSpPr>
        <p:spPr>
          <a:xfrm>
            <a:off x="767408" y="1628800"/>
            <a:ext cx="10441160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 2: Filter and Join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Retrieve the names of all employees from the "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HumanResources.Employee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table who have a job title of 'Production Technician - WC45' and are from the department with ID 6 ('Production').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288A59-AF8A-9260-D5F6-F14BDFE5A230}"/>
              </a:ext>
            </a:extLst>
          </p:cNvPr>
          <p:cNvSpPr txBox="1"/>
          <p:nvPr/>
        </p:nvSpPr>
        <p:spPr>
          <a:xfrm>
            <a:off x="767408" y="2852936"/>
            <a:ext cx="10585176" cy="1070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 3: Aggregate Data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and display the total sales amount for each product category from the "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Sales.SalesOrderDetail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table, and order the results by the total sales amount in descending order.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7F90B-1BBA-7E7D-F192-48F2CE4DD235}"/>
              </a:ext>
            </a:extLst>
          </p:cNvPr>
          <p:cNvSpPr txBox="1"/>
          <p:nvPr/>
        </p:nvSpPr>
        <p:spPr>
          <a:xfrm>
            <a:off x="767408" y="4158329"/>
            <a:ext cx="8928992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 4: Update Data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the list prices of all products in the "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Production.Product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table by 10%.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92CC4-2892-6169-7844-F20E750E5EED}"/>
              </a:ext>
            </a:extLst>
          </p:cNvPr>
          <p:cNvSpPr txBox="1"/>
          <p:nvPr/>
        </p:nvSpPr>
        <p:spPr>
          <a:xfrm>
            <a:off x="767408" y="5132987"/>
            <a:ext cx="10873208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 5: Delete Data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 all records from “</a:t>
            </a:r>
            <a:r>
              <a:rPr lang="en-GB" sz="18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Production.ProductCostHistory</a:t>
            </a:r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which ended on or before 31/12/2012</a:t>
            </a:r>
          </a:p>
        </p:txBody>
      </p:sp>
    </p:spTree>
    <p:extLst>
      <p:ext uri="{BB962C8B-B14F-4D97-AF65-F5344CB8AC3E}">
        <p14:creationId xmlns:p14="http://schemas.microsoft.com/office/powerpoint/2010/main" val="200855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0D70A4C5-5B13-7FCA-644B-ED1369CD66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B0637C-6D48-CB5B-F54C-5B26716A1F69}"/>
              </a:ext>
            </a:extLst>
          </p:cNvPr>
          <p:cNvSpPr/>
          <p:nvPr/>
        </p:nvSpPr>
        <p:spPr>
          <a:xfrm>
            <a:off x="1199456" y="980728"/>
            <a:ext cx="2304256" cy="4896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SQLOS</a:t>
            </a:r>
          </a:p>
          <a:p>
            <a:pPr marL="285750" indent="-285750">
              <a:buFontTx/>
              <a:buChar char="-"/>
            </a:pPr>
            <a:r>
              <a:rPr lang="en-GB" dirty="0"/>
              <a:t>Memory </a:t>
            </a:r>
            <a:r>
              <a:rPr lang="en-GB" dirty="0" err="1"/>
              <a:t>Mgt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Scheduling</a:t>
            </a:r>
          </a:p>
          <a:p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708D3D-0712-FAC7-DFFB-B64089A0A310}"/>
              </a:ext>
            </a:extLst>
          </p:cNvPr>
          <p:cNvSpPr/>
          <p:nvPr/>
        </p:nvSpPr>
        <p:spPr>
          <a:xfrm>
            <a:off x="3696147" y="1004172"/>
            <a:ext cx="1899494" cy="4941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Storage Engine</a:t>
            </a:r>
          </a:p>
          <a:p>
            <a:pPr marL="285750" indent="-285750">
              <a:buFontTx/>
              <a:buChar char="-"/>
            </a:pPr>
            <a:r>
              <a:rPr lang="en-GB" dirty="0"/>
              <a:t>DBCC</a:t>
            </a:r>
          </a:p>
          <a:p>
            <a:pPr marL="285750" indent="-285750">
              <a:buFontTx/>
              <a:buChar char="-"/>
            </a:pPr>
            <a:r>
              <a:rPr lang="en-GB" dirty="0"/>
              <a:t>BCP</a:t>
            </a:r>
          </a:p>
          <a:p>
            <a:pPr marL="285750" indent="-285750">
              <a:buFontTx/>
              <a:buChar char="-"/>
            </a:pPr>
            <a:r>
              <a:rPr lang="en-GB" dirty="0"/>
              <a:t>Backup/ Restore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A9D999-5DC7-FA4A-7495-233A25269AD1}"/>
              </a:ext>
            </a:extLst>
          </p:cNvPr>
          <p:cNvSpPr/>
          <p:nvPr/>
        </p:nvSpPr>
        <p:spPr>
          <a:xfrm>
            <a:off x="5884760" y="980728"/>
            <a:ext cx="1723408" cy="4964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Relational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CE06D-2F9C-83F0-862D-AF43A149474F}"/>
              </a:ext>
            </a:extLst>
          </p:cNvPr>
          <p:cNvSpPr/>
          <p:nvPr/>
        </p:nvSpPr>
        <p:spPr>
          <a:xfrm>
            <a:off x="8184232" y="1003464"/>
            <a:ext cx="1692137" cy="4964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Protocols</a:t>
            </a:r>
          </a:p>
        </p:txBody>
      </p:sp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D637E9FA-A179-8DEE-B1DD-219F2FBC0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6420" y="2694038"/>
            <a:ext cx="1126461" cy="1126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2171D-DF03-B408-41CE-B136F7622E1D}"/>
              </a:ext>
            </a:extLst>
          </p:cNvPr>
          <p:cNvSpPr txBox="1"/>
          <p:nvPr/>
        </p:nvSpPr>
        <p:spPr>
          <a:xfrm>
            <a:off x="10931782" y="3635833"/>
            <a:ext cx="8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A96DD9-D89B-EE8D-644D-755019EFAF1A}"/>
              </a:ext>
            </a:extLst>
          </p:cNvPr>
          <p:cNvSpPr/>
          <p:nvPr/>
        </p:nvSpPr>
        <p:spPr>
          <a:xfrm>
            <a:off x="1323364" y="3747858"/>
            <a:ext cx="2081054" cy="166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Manager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FA1CD0-9DE4-F1A7-B1EB-3A1D9238CC3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404418" y="5085184"/>
            <a:ext cx="459334" cy="33682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802774-DD4F-931A-AF1D-8311EF315C23}"/>
              </a:ext>
            </a:extLst>
          </p:cNvPr>
          <p:cNvSpPr/>
          <p:nvPr/>
        </p:nvSpPr>
        <p:spPr>
          <a:xfrm>
            <a:off x="3863752" y="4581128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Methods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C5BF0DFD-564B-5F9B-772C-22E79DDCD47B}"/>
              </a:ext>
            </a:extLst>
          </p:cNvPr>
          <p:cNvSpPr/>
          <p:nvPr/>
        </p:nvSpPr>
        <p:spPr>
          <a:xfrm>
            <a:off x="119336" y="4235186"/>
            <a:ext cx="955115" cy="1570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Storage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647D00-A233-B2D7-FF4D-2BB706BCD626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596894" y="3523511"/>
            <a:ext cx="14219" cy="71167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rocessor with solid fill">
            <a:extLst>
              <a:ext uri="{FF2B5EF4-FFF2-40B4-BE49-F238E27FC236}">
                <a16:creationId xmlns:a16="http://schemas.microsoft.com/office/drawing/2014/main" id="{A4AF4687-BEFC-B2DA-218C-C29C9D13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065" y="2277365"/>
            <a:ext cx="864096" cy="864096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DCF076-03AE-45CC-4E15-F419652192DA}"/>
              </a:ext>
            </a:extLst>
          </p:cNvPr>
          <p:cNvSpPr/>
          <p:nvPr/>
        </p:nvSpPr>
        <p:spPr>
          <a:xfrm>
            <a:off x="1631504" y="218998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Scheduler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81EAD3-5A03-B0EB-DAE0-FD3F76FC3307}"/>
              </a:ext>
            </a:extLst>
          </p:cNvPr>
          <p:cNvSpPr txBox="1"/>
          <p:nvPr/>
        </p:nvSpPr>
        <p:spPr>
          <a:xfrm>
            <a:off x="330187" y="314096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AC4164-DE62-1774-9CA2-B58E7638BFCD}"/>
              </a:ext>
            </a:extLst>
          </p:cNvPr>
          <p:cNvCxnSpPr>
            <a:cxnSpLocks/>
          </p:cNvCxnSpPr>
          <p:nvPr/>
        </p:nvCxnSpPr>
        <p:spPr>
          <a:xfrm flipH="1">
            <a:off x="925500" y="2684316"/>
            <a:ext cx="690053" cy="972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9FA780-F3BA-5FBB-9B98-1436DE96B4BF}"/>
              </a:ext>
            </a:extLst>
          </p:cNvPr>
          <p:cNvCxnSpPr>
            <a:cxnSpLocks/>
            <a:stCxn id="27" idx="2"/>
            <a:endCxn id="11" idx="0"/>
          </p:cNvCxnSpPr>
          <p:nvPr/>
        </p:nvCxnSpPr>
        <p:spPr>
          <a:xfrm>
            <a:off x="2351584" y="3198094"/>
            <a:ext cx="12307" cy="549764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8644E86-5ED3-1D11-93FF-A401D650F4B5}"/>
              </a:ext>
            </a:extLst>
          </p:cNvPr>
          <p:cNvSpPr/>
          <p:nvPr/>
        </p:nvSpPr>
        <p:spPr>
          <a:xfrm>
            <a:off x="3863752" y="2852936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Transaction Manager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6D7A35-58FB-A0C9-6CF3-530200842019}"/>
              </a:ext>
            </a:extLst>
          </p:cNvPr>
          <p:cNvCxnSpPr>
            <a:cxnSpLocks/>
          </p:cNvCxnSpPr>
          <p:nvPr/>
        </p:nvCxnSpPr>
        <p:spPr>
          <a:xfrm flipH="1">
            <a:off x="3387695" y="3840352"/>
            <a:ext cx="483886" cy="394834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60415F-224B-02AF-CEE3-CF0EFD64C604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4583832" y="3861048"/>
            <a:ext cx="0" cy="72008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AD945B-946C-EFE8-8541-1FE55FDBADE6}"/>
              </a:ext>
            </a:extLst>
          </p:cNvPr>
          <p:cNvSpPr/>
          <p:nvPr/>
        </p:nvSpPr>
        <p:spPr>
          <a:xfrm>
            <a:off x="6023992" y="3356992"/>
            <a:ext cx="144160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Optimiser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92D4C1-F739-CE88-1132-BA33A0D6C428}"/>
              </a:ext>
            </a:extLst>
          </p:cNvPr>
          <p:cNvSpPr/>
          <p:nvPr/>
        </p:nvSpPr>
        <p:spPr>
          <a:xfrm>
            <a:off x="8328248" y="1484784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Shared Memory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7F238F-240E-ADEF-E896-344727B98209}"/>
              </a:ext>
            </a:extLst>
          </p:cNvPr>
          <p:cNvSpPr/>
          <p:nvPr/>
        </p:nvSpPr>
        <p:spPr>
          <a:xfrm>
            <a:off x="8328248" y="263691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TCP/IP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0B79FE-0EC4-A87C-A8B3-FB165F5B6020}"/>
              </a:ext>
            </a:extLst>
          </p:cNvPr>
          <p:cNvSpPr/>
          <p:nvPr/>
        </p:nvSpPr>
        <p:spPr>
          <a:xfrm>
            <a:off x="8328248" y="371703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Named Pipes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DA539-5CCD-00EE-380E-8A585A6BDA9F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9768408" y="3140968"/>
            <a:ext cx="502945" cy="112516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D2E39-A423-5CB2-648A-9C85C9381D76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7464152" y="2420888"/>
            <a:ext cx="720080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717349-A987-AEAC-99AF-5C586D2F2C86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9768408" y="1988840"/>
            <a:ext cx="636673" cy="64633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D5B68A-695B-9304-30D1-37B8A1DF5387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9768408" y="3755093"/>
            <a:ext cx="636673" cy="46599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78AF157-5B4D-F2B7-D468-082B1C78F665}"/>
              </a:ext>
            </a:extLst>
          </p:cNvPr>
          <p:cNvSpPr/>
          <p:nvPr/>
        </p:nvSpPr>
        <p:spPr>
          <a:xfrm>
            <a:off x="6023992" y="191683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Command Parser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61EDAD-72DB-CA37-C69B-77B6D5850FBA}"/>
              </a:ext>
            </a:extLst>
          </p:cNvPr>
          <p:cNvSpPr/>
          <p:nvPr/>
        </p:nvSpPr>
        <p:spPr>
          <a:xfrm>
            <a:off x="6023992" y="47971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Executor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6B3B0D-9A0B-32DD-6CB0-2C60D5E60641}"/>
              </a:ext>
            </a:extLst>
          </p:cNvPr>
          <p:cNvCxnSpPr>
            <a:cxnSpLocks/>
            <a:stCxn id="30" idx="2"/>
            <a:endCxn id="2" idx="0"/>
          </p:cNvCxnSpPr>
          <p:nvPr/>
        </p:nvCxnSpPr>
        <p:spPr>
          <a:xfrm>
            <a:off x="6744072" y="2924944"/>
            <a:ext cx="720" cy="43204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7F98C4-48FA-0319-7A12-EB596CE85051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6744072" y="4365104"/>
            <a:ext cx="720" cy="43204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2F5A7C-E7DB-01F4-BF49-78B5EC6CC9F9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303912" y="3356992"/>
            <a:ext cx="792088" cy="151216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C44793-7E6B-31CC-B4FF-336C3FF70908}"/>
              </a:ext>
            </a:extLst>
          </p:cNvPr>
          <p:cNvCxnSpPr>
            <a:cxnSpLocks/>
            <a:stCxn id="31" idx="1"/>
            <a:endCxn id="18" idx="3"/>
          </p:cNvCxnSpPr>
          <p:nvPr/>
        </p:nvCxnSpPr>
        <p:spPr>
          <a:xfrm flipH="1" flipV="1">
            <a:off x="5303912" y="5085184"/>
            <a:ext cx="720080" cy="216024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E346B8F-C990-9653-EAFD-534A748FEF08}"/>
              </a:ext>
            </a:extLst>
          </p:cNvPr>
          <p:cNvSpPr/>
          <p:nvPr/>
        </p:nvSpPr>
        <p:spPr>
          <a:xfrm>
            <a:off x="1556986" y="4178823"/>
            <a:ext cx="1538486" cy="119953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Pool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C49B68-51A7-A9C1-947B-534E81A2CD32}"/>
              </a:ext>
            </a:extLst>
          </p:cNvPr>
          <p:cNvSpPr txBox="1"/>
          <p:nvPr/>
        </p:nvSpPr>
        <p:spPr>
          <a:xfrm>
            <a:off x="10049969" y="2950564"/>
            <a:ext cx="89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TDS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packets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5C3A67-69D4-B9A1-59C0-FEC2A9821D39}"/>
              </a:ext>
            </a:extLst>
          </p:cNvPr>
          <p:cNvSpPr txBox="1"/>
          <p:nvPr/>
        </p:nvSpPr>
        <p:spPr>
          <a:xfrm>
            <a:off x="543518" y="53591"/>
            <a:ext cx="11104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Unbuntu"/>
              </a:rPr>
              <a:t>SQL Server Database Engine Query Architecture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581919-7E4D-385F-E762-9ED8B85AEAE6}"/>
              </a:ext>
            </a:extLst>
          </p:cNvPr>
          <p:cNvSpPr/>
          <p:nvPr/>
        </p:nvSpPr>
        <p:spPr>
          <a:xfrm>
            <a:off x="1637052" y="4631087"/>
            <a:ext cx="1364501" cy="6656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Cache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444664-4A2D-6DDC-021C-D50BE1668F6B}"/>
              </a:ext>
            </a:extLst>
          </p:cNvPr>
          <p:cNvSpPr/>
          <p:nvPr/>
        </p:nvSpPr>
        <p:spPr>
          <a:xfrm>
            <a:off x="8328248" y="47971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Dedicated Administrator Connection (DAC)</a:t>
            </a:r>
          </a:p>
        </p:txBody>
      </p:sp>
    </p:spTree>
    <p:extLst>
      <p:ext uri="{BB962C8B-B14F-4D97-AF65-F5344CB8AC3E}">
        <p14:creationId xmlns:p14="http://schemas.microsoft.com/office/powerpoint/2010/main" val="3543545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51609C-30E4-AF40-5346-62504E3C7C1F}"/>
              </a:ext>
            </a:extLst>
          </p:cNvPr>
          <p:cNvSpPr txBox="1"/>
          <p:nvPr/>
        </p:nvSpPr>
        <p:spPr>
          <a:xfrm>
            <a:off x="130405" y="245682"/>
            <a:ext cx="120253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Query Optimisation and Processing</a:t>
            </a:r>
          </a:p>
        </p:txBody>
      </p:sp>
      <p:pic>
        <p:nvPicPr>
          <p:cNvPr id="3" name="Graphic 2" descr="Gears outline">
            <a:extLst>
              <a:ext uri="{FF2B5EF4-FFF2-40B4-BE49-F238E27FC236}">
                <a16:creationId xmlns:a16="http://schemas.microsoft.com/office/drawing/2014/main" id="{6A092C0D-5590-9517-F9DB-FEE4B7A31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18816" y="2748977"/>
            <a:ext cx="1372724" cy="1372724"/>
          </a:xfrm>
          <a:prstGeom prst="rect">
            <a:avLst/>
          </a:prstGeom>
        </p:spPr>
      </p:pic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6E31DC6F-E21B-966C-05BD-B997D08F2E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2862" y="3918285"/>
            <a:ext cx="914400" cy="914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371DB83-8D57-F5D0-FE54-595C9E6EDB17}"/>
              </a:ext>
            </a:extLst>
          </p:cNvPr>
          <p:cNvGrpSpPr/>
          <p:nvPr/>
        </p:nvGrpSpPr>
        <p:grpSpPr>
          <a:xfrm>
            <a:off x="1919536" y="2076479"/>
            <a:ext cx="762095" cy="752475"/>
            <a:chOff x="3406534" y="2230602"/>
            <a:chExt cx="762095" cy="752475"/>
          </a:xfrm>
          <a:solidFill>
            <a:schemeClr val="bg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419C2C-CE4F-D21A-6FD3-DF26893D782A}"/>
                </a:ext>
              </a:extLst>
            </p:cNvPr>
            <p:cNvSpPr/>
            <p:nvPr/>
          </p:nvSpPr>
          <p:spPr>
            <a:xfrm>
              <a:off x="3406534" y="2230602"/>
              <a:ext cx="762095" cy="752475"/>
            </a:xfrm>
            <a:custGeom>
              <a:avLst/>
              <a:gdLst>
                <a:gd name="connsiteX0" fmla="*/ 161925 w 762095"/>
                <a:gd name="connsiteY0" fmla="*/ 190500 h 752475"/>
                <a:gd name="connsiteX1" fmla="*/ 161925 w 762095"/>
                <a:gd name="connsiteY1" fmla="*/ 433388 h 752475"/>
                <a:gd name="connsiteX2" fmla="*/ 167507 w 762095"/>
                <a:gd name="connsiteY2" fmla="*/ 446856 h 752475"/>
                <a:gd name="connsiteX3" fmla="*/ 196891 w 762095"/>
                <a:gd name="connsiteY3" fmla="*/ 476250 h 752475"/>
                <a:gd name="connsiteX4" fmla="*/ 162744 w 762095"/>
                <a:gd name="connsiteY4" fmla="*/ 510407 h 752475"/>
                <a:gd name="connsiteX5" fmla="*/ 157163 w 762095"/>
                <a:gd name="connsiteY5" fmla="*/ 523875 h 752475"/>
                <a:gd name="connsiteX6" fmla="*/ 157163 w 762095"/>
                <a:gd name="connsiteY6" fmla="*/ 652463 h 752475"/>
                <a:gd name="connsiteX7" fmla="*/ 257175 w 762095"/>
                <a:gd name="connsiteY7" fmla="*/ 752476 h 752475"/>
                <a:gd name="connsiteX8" fmla="*/ 666750 w 762095"/>
                <a:gd name="connsiteY8" fmla="*/ 752476 h 752475"/>
                <a:gd name="connsiteX9" fmla="*/ 762095 w 762095"/>
                <a:gd name="connsiteY9" fmla="*/ 657322 h 752475"/>
                <a:gd name="connsiteX10" fmla="*/ 685800 w 762095"/>
                <a:gd name="connsiteY10" fmla="*/ 563880 h 752475"/>
                <a:gd name="connsiteX11" fmla="*/ 685800 w 762095"/>
                <a:gd name="connsiteY11" fmla="*/ 309563 h 752475"/>
                <a:gd name="connsiteX12" fmla="*/ 677675 w 762095"/>
                <a:gd name="connsiteY12" fmla="*/ 293952 h 752475"/>
                <a:gd name="connsiteX13" fmla="*/ 647024 w 762095"/>
                <a:gd name="connsiteY13" fmla="*/ 272501 h 752475"/>
                <a:gd name="connsiteX14" fmla="*/ 681390 w 762095"/>
                <a:gd name="connsiteY14" fmla="*/ 231267 h 752475"/>
                <a:gd name="connsiteX15" fmla="*/ 683085 w 762095"/>
                <a:gd name="connsiteY15" fmla="*/ 209274 h 752475"/>
                <a:gd name="connsiteX16" fmla="*/ 662130 w 762095"/>
                <a:gd name="connsiteY16" fmla="*/ 174403 h 752475"/>
                <a:gd name="connsiteX17" fmla="*/ 680180 w 762095"/>
                <a:gd name="connsiteY17" fmla="*/ 156306 h 752475"/>
                <a:gd name="connsiteX18" fmla="*/ 685800 w 762095"/>
                <a:gd name="connsiteY18" fmla="*/ 142875 h 752475"/>
                <a:gd name="connsiteX19" fmla="*/ 685800 w 762095"/>
                <a:gd name="connsiteY19" fmla="*/ 100013 h 752475"/>
                <a:gd name="connsiteX20" fmla="*/ 585788 w 762095"/>
                <a:gd name="connsiteY20" fmla="*/ 0 h 752475"/>
                <a:gd name="connsiteX21" fmla="*/ 100013 w 762095"/>
                <a:gd name="connsiteY21" fmla="*/ 0 h 752475"/>
                <a:gd name="connsiteX22" fmla="*/ 0 w 762095"/>
                <a:gd name="connsiteY22" fmla="*/ 99184 h 752475"/>
                <a:gd name="connsiteX23" fmla="*/ 37433 w 762095"/>
                <a:gd name="connsiteY23" fmla="*/ 176546 h 752475"/>
                <a:gd name="connsiteX24" fmla="*/ 38500 w 762095"/>
                <a:gd name="connsiteY24" fmla="*/ 177337 h 752475"/>
                <a:gd name="connsiteX25" fmla="*/ 79620 w 762095"/>
                <a:gd name="connsiteY25" fmla="*/ 190586 h 752475"/>
                <a:gd name="connsiteX26" fmla="*/ 138779 w 762095"/>
                <a:gd name="connsiteY26" fmla="*/ 152400 h 752475"/>
                <a:gd name="connsiteX27" fmla="*/ 142875 w 762095"/>
                <a:gd name="connsiteY27" fmla="*/ 132169 h 752475"/>
                <a:gd name="connsiteX28" fmla="*/ 86922 w 762095"/>
                <a:gd name="connsiteY28" fmla="*/ 75406 h 752475"/>
                <a:gd name="connsiteX29" fmla="*/ 85725 w 762095"/>
                <a:gd name="connsiteY29" fmla="*/ 75410 h 752475"/>
                <a:gd name="connsiteX30" fmla="*/ 66675 w 762095"/>
                <a:gd name="connsiteY30" fmla="*/ 94460 h 752475"/>
                <a:gd name="connsiteX31" fmla="*/ 85725 w 762095"/>
                <a:gd name="connsiteY31" fmla="*/ 113510 h 752475"/>
                <a:gd name="connsiteX32" fmla="*/ 104766 w 762095"/>
                <a:gd name="connsiteY32" fmla="*/ 131348 h 752475"/>
                <a:gd name="connsiteX33" fmla="*/ 104775 w 762095"/>
                <a:gd name="connsiteY33" fmla="*/ 132169 h 752475"/>
                <a:gd name="connsiteX34" fmla="*/ 93059 w 762095"/>
                <a:gd name="connsiteY34" fmla="*/ 149124 h 752475"/>
                <a:gd name="connsiteX35" fmla="*/ 60674 w 762095"/>
                <a:gd name="connsiteY35" fmla="*/ 146314 h 752475"/>
                <a:gd name="connsiteX36" fmla="*/ 38100 w 762095"/>
                <a:gd name="connsiteY36" fmla="*/ 99184 h 752475"/>
                <a:gd name="connsiteX37" fmla="*/ 100427 w 762095"/>
                <a:gd name="connsiteY37" fmla="*/ 37686 h 752475"/>
                <a:gd name="connsiteX38" fmla="*/ 161925 w 762095"/>
                <a:gd name="connsiteY38" fmla="*/ 100013 h 752475"/>
                <a:gd name="connsiteX39" fmla="*/ 161925 w 762095"/>
                <a:gd name="connsiteY39" fmla="*/ 152400 h 752475"/>
                <a:gd name="connsiteX40" fmla="*/ 285750 w 762095"/>
                <a:gd name="connsiteY40" fmla="*/ 562071 h 752475"/>
                <a:gd name="connsiteX41" fmla="*/ 251165 w 762095"/>
                <a:gd name="connsiteY41" fmla="*/ 569624 h 752475"/>
                <a:gd name="connsiteX42" fmla="*/ 219075 w 762095"/>
                <a:gd name="connsiteY42" fmla="*/ 620307 h 752475"/>
                <a:gd name="connsiteX43" fmla="*/ 275028 w 762095"/>
                <a:gd name="connsiteY43" fmla="*/ 677070 h 752475"/>
                <a:gd name="connsiteX44" fmla="*/ 276225 w 762095"/>
                <a:gd name="connsiteY44" fmla="*/ 677066 h 752475"/>
                <a:gd name="connsiteX45" fmla="*/ 295275 w 762095"/>
                <a:gd name="connsiteY45" fmla="*/ 658016 h 752475"/>
                <a:gd name="connsiteX46" fmla="*/ 276225 w 762095"/>
                <a:gd name="connsiteY46" fmla="*/ 638966 h 752475"/>
                <a:gd name="connsiteX47" fmla="*/ 257184 w 762095"/>
                <a:gd name="connsiteY47" fmla="*/ 621128 h 752475"/>
                <a:gd name="connsiteX48" fmla="*/ 257175 w 762095"/>
                <a:gd name="connsiteY48" fmla="*/ 620307 h 752475"/>
                <a:gd name="connsiteX49" fmla="*/ 268891 w 762095"/>
                <a:gd name="connsiteY49" fmla="*/ 603352 h 752475"/>
                <a:gd name="connsiteX50" fmla="*/ 301276 w 762095"/>
                <a:gd name="connsiteY50" fmla="*/ 606210 h 752475"/>
                <a:gd name="connsiteX51" fmla="*/ 323850 w 762095"/>
                <a:gd name="connsiteY51" fmla="*/ 653292 h 752475"/>
                <a:gd name="connsiteX52" fmla="*/ 261938 w 762095"/>
                <a:gd name="connsiteY52" fmla="*/ 714376 h 752475"/>
                <a:gd name="connsiteX53" fmla="*/ 257175 w 762095"/>
                <a:gd name="connsiteY53" fmla="*/ 714376 h 752475"/>
                <a:gd name="connsiteX54" fmla="*/ 195263 w 762095"/>
                <a:gd name="connsiteY54" fmla="*/ 652463 h 752475"/>
                <a:gd name="connsiteX55" fmla="*/ 195263 w 762095"/>
                <a:gd name="connsiteY55" fmla="*/ 531772 h 752475"/>
                <a:gd name="connsiteX56" fmla="*/ 237306 w 762095"/>
                <a:gd name="connsiteY56" fmla="*/ 489719 h 752475"/>
                <a:gd name="connsiteX57" fmla="*/ 237306 w 762095"/>
                <a:gd name="connsiteY57" fmla="*/ 462782 h 752475"/>
                <a:gd name="connsiteX58" fmla="*/ 200025 w 762095"/>
                <a:gd name="connsiteY58" fmla="*/ 425492 h 752475"/>
                <a:gd name="connsiteX59" fmla="*/ 200025 w 762095"/>
                <a:gd name="connsiteY59" fmla="*/ 100013 h 752475"/>
                <a:gd name="connsiteX60" fmla="*/ 178508 w 762095"/>
                <a:gd name="connsiteY60" fmla="*/ 38100 h 752475"/>
                <a:gd name="connsiteX61" fmla="*/ 585788 w 762095"/>
                <a:gd name="connsiteY61" fmla="*/ 38100 h 752475"/>
                <a:gd name="connsiteX62" fmla="*/ 647700 w 762095"/>
                <a:gd name="connsiteY62" fmla="*/ 100013 h 752475"/>
                <a:gd name="connsiteX63" fmla="*/ 647700 w 762095"/>
                <a:gd name="connsiteY63" fmla="*/ 134979 h 752475"/>
                <a:gd name="connsiteX64" fmla="*/ 624707 w 762095"/>
                <a:gd name="connsiteY64" fmla="*/ 157982 h 752475"/>
                <a:gd name="connsiteX65" fmla="*/ 621849 w 762095"/>
                <a:gd name="connsiteY65" fmla="*/ 181252 h 752475"/>
                <a:gd name="connsiteX66" fmla="*/ 643461 w 762095"/>
                <a:gd name="connsiteY66" fmla="*/ 217275 h 752475"/>
                <a:gd name="connsiteX67" fmla="*/ 604485 w 762095"/>
                <a:gd name="connsiteY67" fmla="*/ 264034 h 752475"/>
                <a:gd name="connsiteX68" fmla="*/ 606926 w 762095"/>
                <a:gd name="connsiteY68" fmla="*/ 290864 h 752475"/>
                <a:gd name="connsiteX69" fmla="*/ 608200 w 762095"/>
                <a:gd name="connsiteY69" fmla="*/ 291837 h 752475"/>
                <a:gd name="connsiteX70" fmla="*/ 647700 w 762095"/>
                <a:gd name="connsiteY70" fmla="*/ 319488 h 752475"/>
                <a:gd name="connsiteX71" fmla="*/ 647700 w 762095"/>
                <a:gd name="connsiteY71" fmla="*/ 561976 h 752475"/>
                <a:gd name="connsiteX72" fmla="*/ 666750 w 762095"/>
                <a:gd name="connsiteY72" fmla="*/ 714376 h 752475"/>
                <a:gd name="connsiteX73" fmla="*/ 340566 w 762095"/>
                <a:gd name="connsiteY73" fmla="*/ 714376 h 752475"/>
                <a:gd name="connsiteX74" fmla="*/ 346281 w 762095"/>
                <a:gd name="connsiteY74" fmla="*/ 600076 h 752475"/>
                <a:gd name="connsiteX75" fmla="*/ 666750 w 762095"/>
                <a:gd name="connsiteY75" fmla="*/ 600076 h 752475"/>
                <a:gd name="connsiteX76" fmla="*/ 723900 w 762095"/>
                <a:gd name="connsiteY76" fmla="*/ 657226 h 752475"/>
                <a:gd name="connsiteX77" fmla="*/ 666750 w 762095"/>
                <a:gd name="connsiteY77" fmla="*/ 714376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62095" h="752475">
                  <a:moveTo>
                    <a:pt x="161925" y="190500"/>
                  </a:moveTo>
                  <a:lnTo>
                    <a:pt x="161925" y="433388"/>
                  </a:lnTo>
                  <a:cubicBezTo>
                    <a:pt x="161926" y="438440"/>
                    <a:pt x="163934" y="443284"/>
                    <a:pt x="167507" y="446856"/>
                  </a:cubicBezTo>
                  <a:lnTo>
                    <a:pt x="196891" y="476250"/>
                  </a:lnTo>
                  <a:lnTo>
                    <a:pt x="162744" y="510407"/>
                  </a:lnTo>
                  <a:cubicBezTo>
                    <a:pt x="159171" y="513979"/>
                    <a:pt x="157163" y="518823"/>
                    <a:pt x="157163" y="523875"/>
                  </a:cubicBezTo>
                  <a:lnTo>
                    <a:pt x="157163" y="652463"/>
                  </a:lnTo>
                  <a:cubicBezTo>
                    <a:pt x="157225" y="707672"/>
                    <a:pt x="201966" y="752413"/>
                    <a:pt x="257175" y="752476"/>
                  </a:cubicBezTo>
                  <a:lnTo>
                    <a:pt x="666750" y="752476"/>
                  </a:lnTo>
                  <a:cubicBezTo>
                    <a:pt x="719355" y="752529"/>
                    <a:pt x="762043" y="709926"/>
                    <a:pt x="762095" y="657322"/>
                  </a:cubicBezTo>
                  <a:cubicBezTo>
                    <a:pt x="762141" y="611987"/>
                    <a:pt x="730228" y="572902"/>
                    <a:pt x="685800" y="563880"/>
                  </a:cubicBezTo>
                  <a:lnTo>
                    <a:pt x="685800" y="309563"/>
                  </a:lnTo>
                  <a:cubicBezTo>
                    <a:pt x="685802" y="303345"/>
                    <a:pt x="682769" y="297518"/>
                    <a:pt x="677675" y="293952"/>
                  </a:cubicBezTo>
                  <a:lnTo>
                    <a:pt x="647024" y="272501"/>
                  </a:lnTo>
                  <a:lnTo>
                    <a:pt x="681390" y="231267"/>
                  </a:lnTo>
                  <a:cubicBezTo>
                    <a:pt x="686573" y="225043"/>
                    <a:pt x="687254" y="216220"/>
                    <a:pt x="683085" y="209274"/>
                  </a:cubicBezTo>
                  <a:lnTo>
                    <a:pt x="662130" y="174403"/>
                  </a:lnTo>
                  <a:lnTo>
                    <a:pt x="680180" y="156306"/>
                  </a:lnTo>
                  <a:cubicBezTo>
                    <a:pt x="683758" y="152749"/>
                    <a:pt x="685779" y="147920"/>
                    <a:pt x="685800" y="142875"/>
                  </a:cubicBezTo>
                  <a:lnTo>
                    <a:pt x="685800" y="100013"/>
                  </a:lnTo>
                  <a:cubicBezTo>
                    <a:pt x="685737" y="44804"/>
                    <a:pt x="640996" y="63"/>
                    <a:pt x="585788" y="0"/>
                  </a:cubicBezTo>
                  <a:lnTo>
                    <a:pt x="100013" y="0"/>
                  </a:lnTo>
                  <a:cubicBezTo>
                    <a:pt x="45030" y="-168"/>
                    <a:pt x="289" y="44203"/>
                    <a:pt x="0" y="99184"/>
                  </a:cubicBezTo>
                  <a:cubicBezTo>
                    <a:pt x="-28" y="129343"/>
                    <a:pt x="13767" y="157853"/>
                    <a:pt x="37433" y="176546"/>
                  </a:cubicBezTo>
                  <a:cubicBezTo>
                    <a:pt x="37776" y="176823"/>
                    <a:pt x="38129" y="177089"/>
                    <a:pt x="38500" y="177337"/>
                  </a:cubicBezTo>
                  <a:cubicBezTo>
                    <a:pt x="50540" y="185833"/>
                    <a:pt x="64884" y="190455"/>
                    <a:pt x="79620" y="190586"/>
                  </a:cubicBezTo>
                  <a:close/>
                  <a:moveTo>
                    <a:pt x="138779" y="152400"/>
                  </a:moveTo>
                  <a:cubicBezTo>
                    <a:pt x="141441" y="145985"/>
                    <a:pt x="142832" y="139115"/>
                    <a:pt x="142875" y="132169"/>
                  </a:cubicBezTo>
                  <a:cubicBezTo>
                    <a:pt x="143099" y="101044"/>
                    <a:pt x="118048" y="75630"/>
                    <a:pt x="86922" y="75406"/>
                  </a:cubicBezTo>
                  <a:cubicBezTo>
                    <a:pt x="86523" y="75403"/>
                    <a:pt x="86124" y="75404"/>
                    <a:pt x="85725" y="75410"/>
                  </a:cubicBezTo>
                  <a:cubicBezTo>
                    <a:pt x="75204" y="75410"/>
                    <a:pt x="66675" y="83939"/>
                    <a:pt x="66675" y="94460"/>
                  </a:cubicBezTo>
                  <a:cubicBezTo>
                    <a:pt x="66675" y="104981"/>
                    <a:pt x="75204" y="113510"/>
                    <a:pt x="85725" y="113510"/>
                  </a:cubicBezTo>
                  <a:cubicBezTo>
                    <a:pt x="95909" y="113177"/>
                    <a:pt x="104434" y="121164"/>
                    <a:pt x="104766" y="131348"/>
                  </a:cubicBezTo>
                  <a:cubicBezTo>
                    <a:pt x="104775" y="131622"/>
                    <a:pt x="104778" y="131896"/>
                    <a:pt x="104775" y="132169"/>
                  </a:cubicBezTo>
                  <a:cubicBezTo>
                    <a:pt x="104295" y="139549"/>
                    <a:pt x="99793" y="146065"/>
                    <a:pt x="93059" y="149124"/>
                  </a:cubicBezTo>
                  <a:cubicBezTo>
                    <a:pt x="82577" y="154260"/>
                    <a:pt x="70115" y="153179"/>
                    <a:pt x="60674" y="146314"/>
                  </a:cubicBezTo>
                  <a:cubicBezTo>
                    <a:pt x="46403" y="134832"/>
                    <a:pt x="38103" y="117502"/>
                    <a:pt x="38100" y="99184"/>
                  </a:cubicBezTo>
                  <a:cubicBezTo>
                    <a:pt x="38329" y="64991"/>
                    <a:pt x="66234" y="37458"/>
                    <a:pt x="100427" y="37686"/>
                  </a:cubicBezTo>
                  <a:cubicBezTo>
                    <a:pt x="134621" y="37915"/>
                    <a:pt x="162154" y="65819"/>
                    <a:pt x="161925" y="100013"/>
                  </a:cubicBezTo>
                  <a:lnTo>
                    <a:pt x="161925" y="152400"/>
                  </a:lnTo>
                  <a:close/>
                  <a:moveTo>
                    <a:pt x="285750" y="562071"/>
                  </a:moveTo>
                  <a:cubicBezTo>
                    <a:pt x="273759" y="561518"/>
                    <a:pt x="261834" y="564123"/>
                    <a:pt x="251165" y="569624"/>
                  </a:cubicBezTo>
                  <a:cubicBezTo>
                    <a:pt x="231872" y="579232"/>
                    <a:pt x="219508" y="598758"/>
                    <a:pt x="219075" y="620307"/>
                  </a:cubicBezTo>
                  <a:cubicBezTo>
                    <a:pt x="218851" y="651432"/>
                    <a:pt x="243902" y="676846"/>
                    <a:pt x="275028" y="677070"/>
                  </a:cubicBezTo>
                  <a:cubicBezTo>
                    <a:pt x="275427" y="677073"/>
                    <a:pt x="275826" y="677072"/>
                    <a:pt x="276225" y="677066"/>
                  </a:cubicBezTo>
                  <a:cubicBezTo>
                    <a:pt x="286746" y="677066"/>
                    <a:pt x="295275" y="668537"/>
                    <a:pt x="295275" y="658016"/>
                  </a:cubicBezTo>
                  <a:cubicBezTo>
                    <a:pt x="295275" y="647495"/>
                    <a:pt x="286746" y="638966"/>
                    <a:pt x="276225" y="638966"/>
                  </a:cubicBezTo>
                  <a:cubicBezTo>
                    <a:pt x="266041" y="639298"/>
                    <a:pt x="257516" y="631312"/>
                    <a:pt x="257184" y="621128"/>
                  </a:cubicBezTo>
                  <a:cubicBezTo>
                    <a:pt x="257175" y="620854"/>
                    <a:pt x="257172" y="620580"/>
                    <a:pt x="257175" y="620307"/>
                  </a:cubicBezTo>
                  <a:cubicBezTo>
                    <a:pt x="257655" y="612927"/>
                    <a:pt x="262158" y="606411"/>
                    <a:pt x="268891" y="603352"/>
                  </a:cubicBezTo>
                  <a:cubicBezTo>
                    <a:pt x="279382" y="598230"/>
                    <a:pt x="291844" y="599330"/>
                    <a:pt x="301276" y="606210"/>
                  </a:cubicBezTo>
                  <a:cubicBezTo>
                    <a:pt x="315534" y="617681"/>
                    <a:pt x="323833" y="634991"/>
                    <a:pt x="323850" y="653292"/>
                  </a:cubicBezTo>
                  <a:cubicBezTo>
                    <a:pt x="323582" y="687240"/>
                    <a:pt x="295887" y="714566"/>
                    <a:pt x="261938" y="714376"/>
                  </a:cubicBezTo>
                  <a:lnTo>
                    <a:pt x="257175" y="714376"/>
                  </a:lnTo>
                  <a:cubicBezTo>
                    <a:pt x="222999" y="714334"/>
                    <a:pt x="195304" y="686639"/>
                    <a:pt x="195263" y="652463"/>
                  </a:cubicBezTo>
                  <a:lnTo>
                    <a:pt x="195263" y="531772"/>
                  </a:lnTo>
                  <a:lnTo>
                    <a:pt x="237306" y="489719"/>
                  </a:lnTo>
                  <a:cubicBezTo>
                    <a:pt x="244743" y="482280"/>
                    <a:pt x="244743" y="470221"/>
                    <a:pt x="237306" y="462782"/>
                  </a:cubicBezTo>
                  <a:lnTo>
                    <a:pt x="200025" y="425492"/>
                  </a:lnTo>
                  <a:lnTo>
                    <a:pt x="200025" y="100013"/>
                  </a:lnTo>
                  <a:cubicBezTo>
                    <a:pt x="200050" y="77538"/>
                    <a:pt x="192466" y="55716"/>
                    <a:pt x="178508" y="38100"/>
                  </a:cubicBezTo>
                  <a:lnTo>
                    <a:pt x="585788" y="38100"/>
                  </a:lnTo>
                  <a:cubicBezTo>
                    <a:pt x="619963" y="38142"/>
                    <a:pt x="647658" y="65837"/>
                    <a:pt x="647700" y="100013"/>
                  </a:cubicBezTo>
                  <a:lnTo>
                    <a:pt x="647700" y="134979"/>
                  </a:lnTo>
                  <a:lnTo>
                    <a:pt x="624707" y="157982"/>
                  </a:lnTo>
                  <a:cubicBezTo>
                    <a:pt x="618529" y="164165"/>
                    <a:pt x="617351" y="173758"/>
                    <a:pt x="621849" y="181252"/>
                  </a:cubicBezTo>
                  <a:lnTo>
                    <a:pt x="643461" y="217275"/>
                  </a:lnTo>
                  <a:lnTo>
                    <a:pt x="604485" y="264034"/>
                  </a:lnTo>
                  <a:cubicBezTo>
                    <a:pt x="597750" y="272116"/>
                    <a:pt x="598843" y="284128"/>
                    <a:pt x="606926" y="290864"/>
                  </a:cubicBezTo>
                  <a:cubicBezTo>
                    <a:pt x="607337" y="291205"/>
                    <a:pt x="607762" y="291530"/>
                    <a:pt x="608200" y="291837"/>
                  </a:cubicBezTo>
                  <a:lnTo>
                    <a:pt x="647700" y="319488"/>
                  </a:lnTo>
                  <a:lnTo>
                    <a:pt x="647700" y="561976"/>
                  </a:lnTo>
                  <a:close/>
                  <a:moveTo>
                    <a:pt x="666750" y="714376"/>
                  </a:moveTo>
                  <a:lnTo>
                    <a:pt x="340566" y="714376"/>
                  </a:lnTo>
                  <a:cubicBezTo>
                    <a:pt x="366797" y="681448"/>
                    <a:pt x="369098" y="635455"/>
                    <a:pt x="346281" y="600076"/>
                  </a:cubicBezTo>
                  <a:lnTo>
                    <a:pt x="666750" y="600076"/>
                  </a:lnTo>
                  <a:cubicBezTo>
                    <a:pt x="698313" y="600076"/>
                    <a:pt x="723900" y="625663"/>
                    <a:pt x="723900" y="657226"/>
                  </a:cubicBezTo>
                  <a:cubicBezTo>
                    <a:pt x="723900" y="688788"/>
                    <a:pt x="698313" y="714376"/>
                    <a:pt x="666750" y="7143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5A52F7A-6566-890C-D30D-924A288A0BAC}"/>
                </a:ext>
              </a:extLst>
            </p:cNvPr>
            <p:cNvSpPr/>
            <p:nvPr/>
          </p:nvSpPr>
          <p:spPr>
            <a:xfrm>
              <a:off x="3797060" y="2383003"/>
              <a:ext cx="161925" cy="38100"/>
            </a:xfrm>
            <a:custGeom>
              <a:avLst/>
              <a:gdLst>
                <a:gd name="connsiteX0" fmla="*/ 0 w 161925"/>
                <a:gd name="connsiteY0" fmla="*/ 0 h 38100"/>
                <a:gd name="connsiteX1" fmla="*/ 161925 w 161925"/>
                <a:gd name="connsiteY1" fmla="*/ 0 h 38100"/>
                <a:gd name="connsiteX2" fmla="*/ 161925 w 161925"/>
                <a:gd name="connsiteY2" fmla="*/ 38100 h 38100"/>
                <a:gd name="connsiteX3" fmla="*/ 0 w 1619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0" y="0"/>
                  </a:moveTo>
                  <a:lnTo>
                    <a:pt x="161925" y="0"/>
                  </a:lnTo>
                  <a:lnTo>
                    <a:pt x="1619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C26DFA-0930-9A40-98A7-C46191277601}"/>
                </a:ext>
              </a:extLst>
            </p:cNvPr>
            <p:cNvSpPr/>
            <p:nvPr/>
          </p:nvSpPr>
          <p:spPr>
            <a:xfrm>
              <a:off x="3701810" y="2383003"/>
              <a:ext cx="57150" cy="38100"/>
            </a:xfrm>
            <a:custGeom>
              <a:avLst/>
              <a:gdLst>
                <a:gd name="connsiteX0" fmla="*/ 0 w 57150"/>
                <a:gd name="connsiteY0" fmla="*/ 0 h 38100"/>
                <a:gd name="connsiteX1" fmla="*/ 57150 w 57150"/>
                <a:gd name="connsiteY1" fmla="*/ 0 h 38100"/>
                <a:gd name="connsiteX2" fmla="*/ 57150 w 57150"/>
                <a:gd name="connsiteY2" fmla="*/ 38100 h 38100"/>
                <a:gd name="connsiteX3" fmla="*/ 0 w 571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38100">
                  <a:moveTo>
                    <a:pt x="0" y="0"/>
                  </a:moveTo>
                  <a:lnTo>
                    <a:pt x="57150" y="0"/>
                  </a:lnTo>
                  <a:lnTo>
                    <a:pt x="571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21FA07-E863-85B8-39E5-D20EC9C6454F}"/>
                </a:ext>
              </a:extLst>
            </p:cNvPr>
            <p:cNvSpPr/>
            <p:nvPr/>
          </p:nvSpPr>
          <p:spPr>
            <a:xfrm>
              <a:off x="3797060" y="2668753"/>
              <a:ext cx="161925" cy="38100"/>
            </a:xfrm>
            <a:custGeom>
              <a:avLst/>
              <a:gdLst>
                <a:gd name="connsiteX0" fmla="*/ 0 w 161925"/>
                <a:gd name="connsiteY0" fmla="*/ 0 h 38100"/>
                <a:gd name="connsiteX1" fmla="*/ 161925 w 161925"/>
                <a:gd name="connsiteY1" fmla="*/ 0 h 38100"/>
                <a:gd name="connsiteX2" fmla="*/ 161925 w 161925"/>
                <a:gd name="connsiteY2" fmla="*/ 38100 h 38100"/>
                <a:gd name="connsiteX3" fmla="*/ 0 w 1619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0" y="0"/>
                  </a:moveTo>
                  <a:lnTo>
                    <a:pt x="161925" y="0"/>
                  </a:lnTo>
                  <a:lnTo>
                    <a:pt x="1619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12F970-3E3F-CF2A-F130-BF6484B1386F}"/>
                </a:ext>
              </a:extLst>
            </p:cNvPr>
            <p:cNvSpPr/>
            <p:nvPr/>
          </p:nvSpPr>
          <p:spPr>
            <a:xfrm>
              <a:off x="3701810" y="2668753"/>
              <a:ext cx="57150" cy="38100"/>
            </a:xfrm>
            <a:custGeom>
              <a:avLst/>
              <a:gdLst>
                <a:gd name="connsiteX0" fmla="*/ 0 w 57150"/>
                <a:gd name="connsiteY0" fmla="*/ 0 h 38100"/>
                <a:gd name="connsiteX1" fmla="*/ 57150 w 57150"/>
                <a:gd name="connsiteY1" fmla="*/ 0 h 38100"/>
                <a:gd name="connsiteX2" fmla="*/ 57150 w 57150"/>
                <a:gd name="connsiteY2" fmla="*/ 38100 h 38100"/>
                <a:gd name="connsiteX3" fmla="*/ 0 w 571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38100">
                  <a:moveTo>
                    <a:pt x="0" y="0"/>
                  </a:moveTo>
                  <a:lnTo>
                    <a:pt x="57150" y="0"/>
                  </a:lnTo>
                  <a:lnTo>
                    <a:pt x="571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AF77C76-12CA-7C96-6324-1A0839E404C4}"/>
                </a:ext>
              </a:extLst>
            </p:cNvPr>
            <p:cNvSpPr/>
            <p:nvPr/>
          </p:nvSpPr>
          <p:spPr>
            <a:xfrm>
              <a:off x="3701810" y="2478253"/>
              <a:ext cx="161925" cy="38100"/>
            </a:xfrm>
            <a:custGeom>
              <a:avLst/>
              <a:gdLst>
                <a:gd name="connsiteX0" fmla="*/ 0 w 161925"/>
                <a:gd name="connsiteY0" fmla="*/ 0 h 38100"/>
                <a:gd name="connsiteX1" fmla="*/ 161925 w 161925"/>
                <a:gd name="connsiteY1" fmla="*/ 0 h 38100"/>
                <a:gd name="connsiteX2" fmla="*/ 161925 w 161925"/>
                <a:gd name="connsiteY2" fmla="*/ 38100 h 38100"/>
                <a:gd name="connsiteX3" fmla="*/ 0 w 16192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0" y="0"/>
                  </a:moveTo>
                  <a:lnTo>
                    <a:pt x="161925" y="0"/>
                  </a:lnTo>
                  <a:lnTo>
                    <a:pt x="16192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C3B4D8-5719-8068-F3E7-7963E643BA6C}"/>
                </a:ext>
              </a:extLst>
            </p:cNvPr>
            <p:cNvSpPr/>
            <p:nvPr/>
          </p:nvSpPr>
          <p:spPr>
            <a:xfrm>
              <a:off x="3901835" y="2478253"/>
              <a:ext cx="57150" cy="38100"/>
            </a:xfrm>
            <a:custGeom>
              <a:avLst/>
              <a:gdLst>
                <a:gd name="connsiteX0" fmla="*/ 0 w 57150"/>
                <a:gd name="connsiteY0" fmla="*/ 0 h 38100"/>
                <a:gd name="connsiteX1" fmla="*/ 57150 w 57150"/>
                <a:gd name="connsiteY1" fmla="*/ 0 h 38100"/>
                <a:gd name="connsiteX2" fmla="*/ 57150 w 57150"/>
                <a:gd name="connsiteY2" fmla="*/ 38100 h 38100"/>
                <a:gd name="connsiteX3" fmla="*/ 0 w 571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38100">
                  <a:moveTo>
                    <a:pt x="0" y="0"/>
                  </a:moveTo>
                  <a:lnTo>
                    <a:pt x="57150" y="0"/>
                  </a:lnTo>
                  <a:lnTo>
                    <a:pt x="571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91FAFA-DBFA-F836-156E-4F3B66940106}"/>
                </a:ext>
              </a:extLst>
            </p:cNvPr>
            <p:cNvSpPr/>
            <p:nvPr/>
          </p:nvSpPr>
          <p:spPr>
            <a:xfrm>
              <a:off x="3701810" y="2573503"/>
              <a:ext cx="257175" cy="38100"/>
            </a:xfrm>
            <a:custGeom>
              <a:avLst/>
              <a:gdLst>
                <a:gd name="connsiteX0" fmla="*/ 0 w 257175"/>
                <a:gd name="connsiteY0" fmla="*/ 0 h 38100"/>
                <a:gd name="connsiteX1" fmla="*/ 257175 w 257175"/>
                <a:gd name="connsiteY1" fmla="*/ 0 h 38100"/>
                <a:gd name="connsiteX2" fmla="*/ 257175 w 257175"/>
                <a:gd name="connsiteY2" fmla="*/ 38100 h 38100"/>
                <a:gd name="connsiteX3" fmla="*/ 0 w 2571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38100">
                  <a:moveTo>
                    <a:pt x="0" y="0"/>
                  </a:moveTo>
                  <a:lnTo>
                    <a:pt x="257175" y="0"/>
                  </a:lnTo>
                  <a:lnTo>
                    <a:pt x="257175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pic>
        <p:nvPicPr>
          <p:cNvPr id="15" name="Graphic 14" descr="Blueprint with solid fill">
            <a:extLst>
              <a:ext uri="{FF2B5EF4-FFF2-40B4-BE49-F238E27FC236}">
                <a16:creationId xmlns:a16="http://schemas.microsoft.com/office/drawing/2014/main" id="{D0E4C510-74A5-C672-FC6F-B2C028AB8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0303" y="297813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106B47-807A-5A1C-E219-A04BD7805B95}"/>
              </a:ext>
            </a:extLst>
          </p:cNvPr>
          <p:cNvSpPr txBox="1"/>
          <p:nvPr/>
        </p:nvSpPr>
        <p:spPr>
          <a:xfrm>
            <a:off x="1764477" y="2909148"/>
            <a:ext cx="115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query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FFAF9A-EB04-F13B-957B-3149795A3E77}"/>
              </a:ext>
            </a:extLst>
          </p:cNvPr>
          <p:cNvSpPr txBox="1"/>
          <p:nvPr/>
        </p:nvSpPr>
        <p:spPr>
          <a:xfrm>
            <a:off x="827788" y="4940611"/>
            <a:ext cx="277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Database schema, statistics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202FE7-B973-6A3F-9E9A-088B2666C580}"/>
              </a:ext>
            </a:extLst>
          </p:cNvPr>
          <p:cNvSpPr txBox="1"/>
          <p:nvPr/>
        </p:nvSpPr>
        <p:spPr>
          <a:xfrm>
            <a:off x="3302653" y="4121701"/>
            <a:ext cx="180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Query Optimiser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55C7D-30ED-F491-AE68-30E4FA42CDD5}"/>
              </a:ext>
            </a:extLst>
          </p:cNvPr>
          <p:cNvSpPr txBox="1"/>
          <p:nvPr/>
        </p:nvSpPr>
        <p:spPr>
          <a:xfrm>
            <a:off x="5488035" y="4121701"/>
            <a:ext cx="121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Query Plan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403F84-2CAA-8915-50A0-4BA550A558FB}"/>
              </a:ext>
            </a:extLst>
          </p:cNvPr>
          <p:cNvCxnSpPr>
            <a:cxnSpLocks/>
          </p:cNvCxnSpPr>
          <p:nvPr/>
        </p:nvCxnSpPr>
        <p:spPr>
          <a:xfrm>
            <a:off x="2826061" y="2683593"/>
            <a:ext cx="957544" cy="653775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5E3DDC-8D54-72A2-39BA-90A1208F0AF4}"/>
              </a:ext>
            </a:extLst>
          </p:cNvPr>
          <p:cNvCxnSpPr>
            <a:cxnSpLocks/>
          </p:cNvCxnSpPr>
          <p:nvPr/>
        </p:nvCxnSpPr>
        <p:spPr>
          <a:xfrm flipV="1">
            <a:off x="2679060" y="3908995"/>
            <a:ext cx="1104545" cy="377518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29BF84-B0B5-7753-EDC1-A02FDDAA9D82}"/>
              </a:ext>
            </a:extLst>
          </p:cNvPr>
          <p:cNvCxnSpPr>
            <a:cxnSpLocks/>
          </p:cNvCxnSpPr>
          <p:nvPr/>
        </p:nvCxnSpPr>
        <p:spPr>
          <a:xfrm>
            <a:off x="4476360" y="3542665"/>
            <a:ext cx="101167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DB22E2-CA10-AB2F-40A5-DD5CF0E2016D}"/>
              </a:ext>
            </a:extLst>
          </p:cNvPr>
          <p:cNvCxnSpPr>
            <a:cxnSpLocks/>
          </p:cNvCxnSpPr>
          <p:nvPr/>
        </p:nvCxnSpPr>
        <p:spPr>
          <a:xfrm>
            <a:off x="6730692" y="3542665"/>
            <a:ext cx="101167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5C2947-5455-D615-07A0-0AD6D352E836}"/>
              </a:ext>
            </a:extLst>
          </p:cNvPr>
          <p:cNvSpPr txBox="1"/>
          <p:nvPr/>
        </p:nvSpPr>
        <p:spPr>
          <a:xfrm>
            <a:off x="9905180" y="4094356"/>
            <a:ext cx="158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Storage Engine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F4EABA-1939-536A-7D86-FBF16377552B}"/>
              </a:ext>
            </a:extLst>
          </p:cNvPr>
          <p:cNvCxnSpPr>
            <a:cxnSpLocks/>
          </p:cNvCxnSpPr>
          <p:nvPr/>
        </p:nvCxnSpPr>
        <p:spPr>
          <a:xfrm>
            <a:off x="9044765" y="3551014"/>
            <a:ext cx="1011675" cy="0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281168C-CA81-C70D-80FA-59F8EA143DCB}"/>
              </a:ext>
            </a:extLst>
          </p:cNvPr>
          <p:cNvSpPr txBox="1"/>
          <p:nvPr/>
        </p:nvSpPr>
        <p:spPr>
          <a:xfrm>
            <a:off x="7564740" y="4121701"/>
            <a:ext cx="163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Query Executor</a:t>
            </a:r>
          </a:p>
        </p:txBody>
      </p:sp>
      <p:pic>
        <p:nvPicPr>
          <p:cNvPr id="29" name="Graphic 28" descr="Playbook with solid fill">
            <a:extLst>
              <a:ext uri="{FF2B5EF4-FFF2-40B4-BE49-F238E27FC236}">
                <a16:creationId xmlns:a16="http://schemas.microsoft.com/office/drawing/2014/main" id="{16B8DC96-2E7A-A4D6-45F2-8D810ED244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17728" y="3085465"/>
            <a:ext cx="914400" cy="914400"/>
          </a:xfrm>
          <a:prstGeom prst="rect">
            <a:avLst/>
          </a:prstGeom>
        </p:spPr>
      </p:pic>
      <p:pic>
        <p:nvPicPr>
          <p:cNvPr id="32" name="Graphic 31" descr="Database with solid fill">
            <a:extLst>
              <a:ext uri="{FF2B5EF4-FFF2-40B4-BE49-F238E27FC236}">
                <a16:creationId xmlns:a16="http://schemas.microsoft.com/office/drawing/2014/main" id="{59E059AF-9F6F-C9DE-3B8F-F91BBF46A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6440" y="30938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6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A77B7-C8CD-452E-45A5-A69E57EE3FA6}"/>
              </a:ext>
            </a:extLst>
          </p:cNvPr>
          <p:cNvSpPr txBox="1"/>
          <p:nvPr/>
        </p:nvSpPr>
        <p:spPr>
          <a:xfrm>
            <a:off x="655922" y="59045"/>
            <a:ext cx="99824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Indexes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094BA-A903-E662-EA1B-13B9ECCBE8B4}"/>
              </a:ext>
            </a:extLst>
          </p:cNvPr>
          <p:cNvSpPr txBox="1"/>
          <p:nvPr/>
        </p:nvSpPr>
        <p:spPr>
          <a:xfrm>
            <a:off x="1847528" y="1093291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Heap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1C42B-6B96-6F29-0D5C-48467AA9520B}"/>
              </a:ext>
            </a:extLst>
          </p:cNvPr>
          <p:cNvSpPr txBox="1"/>
          <p:nvPr/>
        </p:nvSpPr>
        <p:spPr>
          <a:xfrm>
            <a:off x="1847528" y="3436237"/>
            <a:ext cx="2442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Clustered Index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75C4F7B-2A0D-DDD0-491A-87BAA97F3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896871"/>
              </p:ext>
            </p:extLst>
          </p:nvPr>
        </p:nvGraphicFramePr>
        <p:xfrm>
          <a:off x="3691698" y="1948617"/>
          <a:ext cx="93603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  <a:gridCol w="468016">
                  <a:extLst>
                    <a:ext uri="{9D8B030D-6E8A-4147-A177-3AD203B41FA5}">
                      <a16:colId xmlns:a16="http://schemas.microsoft.com/office/drawing/2014/main" val="18934362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Page 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</a:tbl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0E3DBF-DC15-789B-7EDD-CB4F41B6DC9B}"/>
              </a:ext>
            </a:extLst>
          </p:cNvPr>
          <p:cNvSpPr/>
          <p:nvPr/>
        </p:nvSpPr>
        <p:spPr>
          <a:xfrm>
            <a:off x="3647728" y="1093291"/>
            <a:ext cx="4328374" cy="5004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Index Allocation Map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4E825EB-9B54-C299-BE62-8D06B6B1C9F3}"/>
              </a:ext>
            </a:extLst>
          </p:cNvPr>
          <p:cNvSpPr/>
          <p:nvPr/>
        </p:nvSpPr>
        <p:spPr>
          <a:xfrm>
            <a:off x="3791744" y="1590704"/>
            <a:ext cx="72008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91FF237-E472-8EAF-B552-F54B84808D6F}"/>
              </a:ext>
            </a:extLst>
          </p:cNvPr>
          <p:cNvSpPr/>
          <p:nvPr/>
        </p:nvSpPr>
        <p:spPr>
          <a:xfrm>
            <a:off x="4927065" y="1589393"/>
            <a:ext cx="72008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7EDD91C-7C4D-EF18-599F-471730B3BE54}"/>
              </a:ext>
            </a:extLst>
          </p:cNvPr>
          <p:cNvSpPr/>
          <p:nvPr/>
        </p:nvSpPr>
        <p:spPr>
          <a:xfrm>
            <a:off x="6070778" y="1588577"/>
            <a:ext cx="72008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55A8713-CA13-3C59-D854-4A860FF56BB0}"/>
              </a:ext>
            </a:extLst>
          </p:cNvPr>
          <p:cNvSpPr/>
          <p:nvPr/>
        </p:nvSpPr>
        <p:spPr>
          <a:xfrm>
            <a:off x="7148046" y="1589682"/>
            <a:ext cx="72008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6" name="Table 10">
            <a:extLst>
              <a:ext uri="{FF2B5EF4-FFF2-40B4-BE49-F238E27FC236}">
                <a16:creationId xmlns:a16="http://schemas.microsoft.com/office/drawing/2014/main" id="{D35397FE-1A72-1091-E764-50A1BB609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52039"/>
              </p:ext>
            </p:extLst>
          </p:nvPr>
        </p:nvGraphicFramePr>
        <p:xfrm>
          <a:off x="3683768" y="5677726"/>
          <a:ext cx="96691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9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</a:tblGrid>
              <a:tr h="207995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Data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207995"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572635"/>
                  </a:ext>
                </a:extLst>
              </a:tr>
            </a:tbl>
          </a:graphicData>
        </a:graphic>
      </p:graphicFrame>
      <p:graphicFrame>
        <p:nvGraphicFramePr>
          <p:cNvPr id="27" name="Table 10">
            <a:extLst>
              <a:ext uri="{FF2B5EF4-FFF2-40B4-BE49-F238E27FC236}">
                <a16:creationId xmlns:a16="http://schemas.microsoft.com/office/drawing/2014/main" id="{4CCDFEC9-5B2C-51A3-8230-00AB1B321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577692"/>
              </p:ext>
            </p:extLst>
          </p:nvPr>
        </p:nvGraphicFramePr>
        <p:xfrm>
          <a:off x="4819089" y="1948617"/>
          <a:ext cx="93603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  <a:gridCol w="468016">
                  <a:extLst>
                    <a:ext uri="{9D8B030D-6E8A-4147-A177-3AD203B41FA5}">
                      <a16:colId xmlns:a16="http://schemas.microsoft.com/office/drawing/2014/main" val="1893436202"/>
                    </a:ext>
                  </a:extLst>
                </a:gridCol>
              </a:tblGrid>
              <a:tr h="212402">
                <a:tc gridSpan="2"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Page 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212402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</a:tbl>
          </a:graphicData>
        </a:graphic>
      </p:graphicFrame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30E44573-AE32-BB33-7ADE-A6A0650B2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22872"/>
              </p:ext>
            </p:extLst>
          </p:nvPr>
        </p:nvGraphicFramePr>
        <p:xfrm>
          <a:off x="5962802" y="1948617"/>
          <a:ext cx="93603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  <a:gridCol w="468016">
                  <a:extLst>
                    <a:ext uri="{9D8B030D-6E8A-4147-A177-3AD203B41FA5}">
                      <a16:colId xmlns:a16="http://schemas.microsoft.com/office/drawing/2014/main" val="18934362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Page 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</a:tbl>
          </a:graphicData>
        </a:graphic>
      </p:graphicFrame>
      <p:graphicFrame>
        <p:nvGraphicFramePr>
          <p:cNvPr id="29" name="Table 10">
            <a:extLst>
              <a:ext uri="{FF2B5EF4-FFF2-40B4-BE49-F238E27FC236}">
                <a16:creationId xmlns:a16="http://schemas.microsoft.com/office/drawing/2014/main" id="{92DA2640-175C-CB90-9749-3FD264CB7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43673"/>
              </p:ext>
            </p:extLst>
          </p:nvPr>
        </p:nvGraphicFramePr>
        <p:xfrm>
          <a:off x="7064033" y="1948617"/>
          <a:ext cx="936032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  <a:gridCol w="468016">
                  <a:extLst>
                    <a:ext uri="{9D8B030D-6E8A-4147-A177-3AD203B41FA5}">
                      <a16:colId xmlns:a16="http://schemas.microsoft.com/office/drawing/2014/main" val="18934362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Page Header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</a:tbl>
          </a:graphicData>
        </a:graphic>
      </p:graphicFrame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9A655EB-3605-C846-BDB7-9177DE2C78C4}"/>
              </a:ext>
            </a:extLst>
          </p:cNvPr>
          <p:cNvSpPr/>
          <p:nvPr/>
        </p:nvSpPr>
        <p:spPr>
          <a:xfrm>
            <a:off x="5333870" y="3620903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Root node</a:t>
            </a:r>
          </a:p>
          <a:p>
            <a:pPr algn="ctr"/>
            <a:r>
              <a:rPr lang="en-GB" sz="1200" dirty="0"/>
              <a:t>1-100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A9F94D4-8FC4-E637-F64A-6B5AAD57E03A}"/>
              </a:ext>
            </a:extLst>
          </p:cNvPr>
          <p:cNvSpPr/>
          <p:nvPr/>
        </p:nvSpPr>
        <p:spPr>
          <a:xfrm>
            <a:off x="3607699" y="5028950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Leaf node</a:t>
            </a:r>
          </a:p>
          <a:p>
            <a:pPr algn="ctr"/>
            <a:r>
              <a:rPr lang="en-GB" sz="1200" dirty="0"/>
              <a:t>1-24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78861DD-B9BB-4861-03B0-CBA397C1EF28}"/>
              </a:ext>
            </a:extLst>
          </p:cNvPr>
          <p:cNvSpPr/>
          <p:nvPr/>
        </p:nvSpPr>
        <p:spPr>
          <a:xfrm>
            <a:off x="4206985" y="4257697"/>
            <a:ext cx="1080120" cy="575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Intermediate node</a:t>
            </a:r>
          </a:p>
          <a:p>
            <a:pPr algn="ctr"/>
            <a:r>
              <a:rPr lang="en-GB" sz="1200" dirty="0"/>
              <a:t>1-49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C1FE914-2EE7-E992-124B-8A88129928C7}"/>
              </a:ext>
            </a:extLst>
          </p:cNvPr>
          <p:cNvSpPr/>
          <p:nvPr/>
        </p:nvSpPr>
        <p:spPr>
          <a:xfrm>
            <a:off x="4747045" y="5028950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Leaf node</a:t>
            </a:r>
          </a:p>
          <a:p>
            <a:pPr algn="ctr"/>
            <a:r>
              <a:rPr lang="en-GB" sz="1200" dirty="0"/>
              <a:t>25-49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D2C427B-E59A-087B-897E-118E6E08B3D0}"/>
              </a:ext>
            </a:extLst>
          </p:cNvPr>
          <p:cNvSpPr/>
          <p:nvPr/>
        </p:nvSpPr>
        <p:spPr>
          <a:xfrm>
            <a:off x="5886391" y="5033963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Leaf node</a:t>
            </a:r>
          </a:p>
          <a:p>
            <a:pPr algn="ctr"/>
            <a:r>
              <a:rPr lang="en-GB" sz="1200" dirty="0"/>
              <a:t>50-74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33263C5-4E1E-2468-E3E1-6BD01184E8C9}"/>
              </a:ext>
            </a:extLst>
          </p:cNvPr>
          <p:cNvSpPr/>
          <p:nvPr/>
        </p:nvSpPr>
        <p:spPr>
          <a:xfrm>
            <a:off x="7020258" y="5033019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Leaf node</a:t>
            </a:r>
          </a:p>
          <a:p>
            <a:pPr algn="ctr"/>
            <a:r>
              <a:rPr lang="en-GB" sz="1200" dirty="0"/>
              <a:t>75-100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53FB29-F7E1-F0A9-4FEF-0421DF783759}"/>
              </a:ext>
            </a:extLst>
          </p:cNvPr>
          <p:cNvSpPr/>
          <p:nvPr/>
        </p:nvSpPr>
        <p:spPr>
          <a:xfrm>
            <a:off x="6480198" y="4257307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Intermediate node</a:t>
            </a:r>
          </a:p>
          <a:p>
            <a:pPr algn="ctr"/>
            <a:r>
              <a:rPr lang="en-GB" sz="1200" dirty="0"/>
              <a:t>50-100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8B08BC-A67E-6046-DB59-EE6ED32C6C24}"/>
              </a:ext>
            </a:extLst>
          </p:cNvPr>
          <p:cNvCxnSpPr>
            <a:cxnSpLocks/>
          </p:cNvCxnSpPr>
          <p:nvPr/>
        </p:nvCxnSpPr>
        <p:spPr>
          <a:xfrm>
            <a:off x="4948894" y="4822319"/>
            <a:ext cx="351901" cy="26290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85165-47AB-3B31-A1C8-9636430C2B89}"/>
              </a:ext>
            </a:extLst>
          </p:cNvPr>
          <p:cNvCxnSpPr>
            <a:cxnSpLocks/>
          </p:cNvCxnSpPr>
          <p:nvPr/>
        </p:nvCxnSpPr>
        <p:spPr>
          <a:xfrm flipH="1">
            <a:off x="6482465" y="4774629"/>
            <a:ext cx="248661" cy="31294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5082C7-05D6-758D-A95C-706716716F11}"/>
              </a:ext>
            </a:extLst>
          </p:cNvPr>
          <p:cNvCxnSpPr>
            <a:cxnSpLocks/>
          </p:cNvCxnSpPr>
          <p:nvPr/>
        </p:nvCxnSpPr>
        <p:spPr>
          <a:xfrm>
            <a:off x="7332004" y="4806005"/>
            <a:ext cx="351901" cy="26290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4C166E-E529-2887-6CF0-C1146B957340}"/>
              </a:ext>
            </a:extLst>
          </p:cNvPr>
          <p:cNvCxnSpPr>
            <a:cxnSpLocks/>
          </p:cNvCxnSpPr>
          <p:nvPr/>
        </p:nvCxnSpPr>
        <p:spPr>
          <a:xfrm flipH="1">
            <a:off x="4201716" y="4774629"/>
            <a:ext cx="285087" cy="325661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0C5A53-ED09-C383-9AA4-A7B24181BF10}"/>
              </a:ext>
            </a:extLst>
          </p:cNvPr>
          <p:cNvCxnSpPr>
            <a:cxnSpLocks/>
          </p:cNvCxnSpPr>
          <p:nvPr/>
        </p:nvCxnSpPr>
        <p:spPr>
          <a:xfrm>
            <a:off x="6342823" y="3963271"/>
            <a:ext cx="351901" cy="262907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231057-EC02-BA38-2C8B-34D6D3A3F1BA}"/>
              </a:ext>
            </a:extLst>
          </p:cNvPr>
          <p:cNvCxnSpPr>
            <a:cxnSpLocks/>
          </p:cNvCxnSpPr>
          <p:nvPr/>
        </p:nvCxnSpPr>
        <p:spPr>
          <a:xfrm flipH="1">
            <a:off x="5080928" y="3936912"/>
            <a:ext cx="248661" cy="31294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10">
            <a:extLst>
              <a:ext uri="{FF2B5EF4-FFF2-40B4-BE49-F238E27FC236}">
                <a16:creationId xmlns:a16="http://schemas.microsoft.com/office/drawing/2014/main" id="{F4E27AEE-79EE-A3B6-371D-318B4EA80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436334"/>
              </p:ext>
            </p:extLst>
          </p:nvPr>
        </p:nvGraphicFramePr>
        <p:xfrm>
          <a:off x="4817337" y="5683147"/>
          <a:ext cx="96691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9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</a:tblGrid>
              <a:tr h="207995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Data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207995">
                <a:tc>
                  <a:txBody>
                    <a:bodyPr/>
                    <a:lstStyle/>
                    <a:p>
                      <a:r>
                        <a:rPr lang="en-GB" sz="1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572635"/>
                  </a:ext>
                </a:extLst>
              </a:tr>
            </a:tbl>
          </a:graphicData>
        </a:graphic>
      </p:graphicFrame>
      <p:graphicFrame>
        <p:nvGraphicFramePr>
          <p:cNvPr id="44" name="Table 10">
            <a:extLst>
              <a:ext uri="{FF2B5EF4-FFF2-40B4-BE49-F238E27FC236}">
                <a16:creationId xmlns:a16="http://schemas.microsoft.com/office/drawing/2014/main" id="{A8B8422A-5909-D74C-08DE-CE5E620D8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866376"/>
              </p:ext>
            </p:extLst>
          </p:nvPr>
        </p:nvGraphicFramePr>
        <p:xfrm>
          <a:off x="5950906" y="5686292"/>
          <a:ext cx="96691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9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</a:tblGrid>
              <a:tr h="207995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Data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207995">
                <a:tc>
                  <a:txBody>
                    <a:bodyPr/>
                    <a:lstStyle/>
                    <a:p>
                      <a:r>
                        <a:rPr lang="en-GB" sz="1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572635"/>
                  </a:ext>
                </a:extLst>
              </a:tr>
            </a:tbl>
          </a:graphicData>
        </a:graphic>
      </p:graphicFrame>
      <p:graphicFrame>
        <p:nvGraphicFramePr>
          <p:cNvPr id="45" name="Table 10">
            <a:extLst>
              <a:ext uri="{FF2B5EF4-FFF2-40B4-BE49-F238E27FC236}">
                <a16:creationId xmlns:a16="http://schemas.microsoft.com/office/drawing/2014/main" id="{C87D4FBB-1548-7982-72BF-1C8253310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501536"/>
              </p:ext>
            </p:extLst>
          </p:nvPr>
        </p:nvGraphicFramePr>
        <p:xfrm>
          <a:off x="7121053" y="5686292"/>
          <a:ext cx="96691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9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</a:tblGrid>
              <a:tr h="207995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Data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207995">
                <a:tc>
                  <a:txBody>
                    <a:bodyPr/>
                    <a:lstStyle/>
                    <a:p>
                      <a:r>
                        <a:rPr lang="en-GB" sz="10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572635"/>
                  </a:ext>
                </a:extLst>
              </a:tr>
            </a:tbl>
          </a:graphicData>
        </a:graphic>
      </p:graphicFrame>
      <p:graphicFrame>
        <p:nvGraphicFramePr>
          <p:cNvPr id="46" name="Table 10">
            <a:extLst>
              <a:ext uri="{FF2B5EF4-FFF2-40B4-BE49-F238E27FC236}">
                <a16:creationId xmlns:a16="http://schemas.microsoft.com/office/drawing/2014/main" id="{A887A838-943B-965A-B80C-9EDE21308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64760"/>
              </p:ext>
            </p:extLst>
          </p:nvPr>
        </p:nvGraphicFramePr>
        <p:xfrm>
          <a:off x="3683768" y="2444138"/>
          <a:ext cx="9439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962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</a:tblGrid>
              <a:tr h="207995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Data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207995">
                <a:tc>
                  <a:txBody>
                    <a:bodyPr/>
                    <a:lstStyle/>
                    <a:p>
                      <a:r>
                        <a:rPr lang="en-GB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000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572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4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248A8-6D17-2CC4-F413-1B31B0204C6D}"/>
              </a:ext>
            </a:extLst>
          </p:cNvPr>
          <p:cNvSpPr txBox="1"/>
          <p:nvPr/>
        </p:nvSpPr>
        <p:spPr>
          <a:xfrm>
            <a:off x="1055440" y="940078"/>
            <a:ext cx="3164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95000"/>
                  </a:schemeClr>
                </a:solidFill>
              </a:rPr>
              <a:t>Non-Clustered Index</a:t>
            </a:r>
          </a:p>
        </p:txBody>
      </p:sp>
      <p:graphicFrame>
        <p:nvGraphicFramePr>
          <p:cNvPr id="3" name="Table 10">
            <a:extLst>
              <a:ext uri="{FF2B5EF4-FFF2-40B4-BE49-F238E27FC236}">
                <a16:creationId xmlns:a16="http://schemas.microsoft.com/office/drawing/2014/main" id="{4B7CE735-CBB8-DCA3-76EA-A8421FE20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022055"/>
              </p:ext>
            </p:extLst>
          </p:nvPr>
        </p:nvGraphicFramePr>
        <p:xfrm>
          <a:off x="2817035" y="3608408"/>
          <a:ext cx="93603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  <a:gridCol w="468016">
                  <a:extLst>
                    <a:ext uri="{9D8B030D-6E8A-4147-A177-3AD203B41FA5}">
                      <a16:colId xmlns:a16="http://schemas.microsoft.com/office/drawing/2014/main" val="18934362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Data Rows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</a:tbl>
          </a:graphicData>
        </a:graphic>
      </p:graphicFrame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5985D2B1-8725-7A7B-B131-8F364CE25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2365"/>
              </p:ext>
            </p:extLst>
          </p:nvPr>
        </p:nvGraphicFramePr>
        <p:xfrm>
          <a:off x="4033417" y="3617684"/>
          <a:ext cx="93603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  <a:gridCol w="468016">
                  <a:extLst>
                    <a:ext uri="{9D8B030D-6E8A-4147-A177-3AD203B41FA5}">
                      <a16:colId xmlns:a16="http://schemas.microsoft.com/office/drawing/2014/main" val="18934362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Data Rows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99241D-06E9-30D3-9B12-739D290934AC}"/>
              </a:ext>
            </a:extLst>
          </p:cNvPr>
          <p:cNvSpPr/>
          <p:nvPr/>
        </p:nvSpPr>
        <p:spPr>
          <a:xfrm>
            <a:off x="4583832" y="1556792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Root node</a:t>
            </a:r>
          </a:p>
          <a:p>
            <a:pPr algn="ctr"/>
            <a:r>
              <a:rPr lang="en-GB" sz="1200" dirty="0"/>
              <a:t>1-100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21F878-CC31-8C97-9036-2CF52820D021}"/>
              </a:ext>
            </a:extLst>
          </p:cNvPr>
          <p:cNvSpPr/>
          <p:nvPr/>
        </p:nvSpPr>
        <p:spPr>
          <a:xfrm>
            <a:off x="3957348" y="2968908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Leaf node</a:t>
            </a:r>
          </a:p>
          <a:p>
            <a:pPr algn="ctr"/>
            <a:r>
              <a:rPr lang="en-GB" sz="1200" dirty="0"/>
              <a:t>1-24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51618C-B4F0-2979-C47A-8FFFE7AA9BF6}"/>
              </a:ext>
            </a:extLst>
          </p:cNvPr>
          <p:cNvSpPr/>
          <p:nvPr/>
        </p:nvSpPr>
        <p:spPr>
          <a:xfrm>
            <a:off x="3456947" y="2193586"/>
            <a:ext cx="1080120" cy="5756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Intermediate node</a:t>
            </a:r>
          </a:p>
          <a:p>
            <a:pPr algn="ctr"/>
            <a:r>
              <a:rPr lang="en-GB" sz="1200" dirty="0"/>
              <a:t>1-49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D5E6CA-D943-7A35-0649-CD51BC722BED}"/>
              </a:ext>
            </a:extLst>
          </p:cNvPr>
          <p:cNvSpPr/>
          <p:nvPr/>
        </p:nvSpPr>
        <p:spPr>
          <a:xfrm>
            <a:off x="2744991" y="2968908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Leaf node</a:t>
            </a:r>
          </a:p>
          <a:p>
            <a:pPr algn="ctr"/>
            <a:r>
              <a:rPr lang="en-GB" sz="1200" dirty="0"/>
              <a:t>25-49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7DECAA-0EEF-F739-0D45-46F2DDE8F4F5}"/>
              </a:ext>
            </a:extLst>
          </p:cNvPr>
          <p:cNvSpPr/>
          <p:nvPr/>
        </p:nvSpPr>
        <p:spPr>
          <a:xfrm>
            <a:off x="6358457" y="2967284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Leaf node</a:t>
            </a:r>
          </a:p>
          <a:p>
            <a:pPr algn="ctr"/>
            <a:r>
              <a:rPr lang="en-GB" sz="1200" dirty="0"/>
              <a:t>50-74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755BAA2-26CE-E361-03E9-9DF622E119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317674"/>
              </p:ext>
            </p:extLst>
          </p:nvPr>
        </p:nvGraphicFramePr>
        <p:xfrm>
          <a:off x="6431662" y="3601771"/>
          <a:ext cx="93603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  <a:gridCol w="468016">
                  <a:extLst>
                    <a:ext uri="{9D8B030D-6E8A-4147-A177-3AD203B41FA5}">
                      <a16:colId xmlns:a16="http://schemas.microsoft.com/office/drawing/2014/main" val="18934362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Data Rows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85347F6-F34E-5C6C-CB7E-BB863B201C40}"/>
              </a:ext>
            </a:extLst>
          </p:cNvPr>
          <p:cNvSpPr/>
          <p:nvPr/>
        </p:nvSpPr>
        <p:spPr>
          <a:xfrm>
            <a:off x="5169705" y="2973806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Leaf node</a:t>
            </a:r>
          </a:p>
          <a:p>
            <a:pPr algn="ctr"/>
            <a:r>
              <a:rPr lang="en-GB" sz="1200" dirty="0"/>
              <a:t>75-100</a:t>
            </a:r>
          </a:p>
        </p:txBody>
      </p:sp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DC0C8ECF-E5E3-0969-7B9E-BF4E98615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117040"/>
              </p:ext>
            </p:extLst>
          </p:nvPr>
        </p:nvGraphicFramePr>
        <p:xfrm>
          <a:off x="5213480" y="3609237"/>
          <a:ext cx="93603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16">
                  <a:extLst>
                    <a:ext uri="{9D8B030D-6E8A-4147-A177-3AD203B41FA5}">
                      <a16:colId xmlns:a16="http://schemas.microsoft.com/office/drawing/2014/main" val="3005804203"/>
                    </a:ext>
                  </a:extLst>
                </a:gridCol>
                <a:gridCol w="468016">
                  <a:extLst>
                    <a:ext uri="{9D8B030D-6E8A-4147-A177-3AD203B41FA5}">
                      <a16:colId xmlns:a16="http://schemas.microsoft.com/office/drawing/2014/main" val="18934362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GB" sz="1000" dirty="0"/>
                        <a:t>Data Rows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97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91463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EC843F-2F94-5782-8EF7-082B2E40B733}"/>
              </a:ext>
            </a:extLst>
          </p:cNvPr>
          <p:cNvSpPr/>
          <p:nvPr/>
        </p:nvSpPr>
        <p:spPr>
          <a:xfrm>
            <a:off x="5730160" y="2193196"/>
            <a:ext cx="10801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Intermediate node</a:t>
            </a:r>
          </a:p>
          <a:p>
            <a:pPr algn="ctr"/>
            <a:r>
              <a:rPr lang="en-GB" sz="1200" dirty="0"/>
              <a:t>50-100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562980-CCEB-47A6-9ECB-C6D1972F7865}"/>
              </a:ext>
            </a:extLst>
          </p:cNvPr>
          <p:cNvCxnSpPr>
            <a:cxnSpLocks/>
          </p:cNvCxnSpPr>
          <p:nvPr/>
        </p:nvCxnSpPr>
        <p:spPr>
          <a:xfrm flipH="1">
            <a:off x="4323819" y="1869062"/>
            <a:ext cx="248661" cy="31294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0044D5-4702-F593-4AC6-52ACA465F79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663952" y="1844824"/>
            <a:ext cx="288032" cy="33718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556F51-00EC-3D28-D372-44237C24E901}"/>
              </a:ext>
            </a:extLst>
          </p:cNvPr>
          <p:cNvCxnSpPr>
            <a:cxnSpLocks/>
          </p:cNvCxnSpPr>
          <p:nvPr/>
        </p:nvCxnSpPr>
        <p:spPr>
          <a:xfrm flipH="1">
            <a:off x="3266498" y="2660862"/>
            <a:ext cx="248661" cy="31294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2CE72A-2E90-26EB-542A-EBE857B34680}"/>
              </a:ext>
            </a:extLst>
          </p:cNvPr>
          <p:cNvCxnSpPr>
            <a:cxnSpLocks/>
          </p:cNvCxnSpPr>
          <p:nvPr/>
        </p:nvCxnSpPr>
        <p:spPr>
          <a:xfrm>
            <a:off x="4448149" y="2660862"/>
            <a:ext cx="260103" cy="30642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66B57E3-6963-CDD0-F08E-C11CD8D69B40}"/>
              </a:ext>
            </a:extLst>
          </p:cNvPr>
          <p:cNvCxnSpPr>
            <a:cxnSpLocks/>
          </p:cNvCxnSpPr>
          <p:nvPr/>
        </p:nvCxnSpPr>
        <p:spPr>
          <a:xfrm flipH="1">
            <a:off x="5652684" y="2678359"/>
            <a:ext cx="248661" cy="312944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49AD28-4F69-6ED0-40EA-25B1D21C79F9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674592" y="2678359"/>
            <a:ext cx="223925" cy="288925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4076727-F220-CAD5-7223-CDF77E6E8BE9}"/>
              </a:ext>
            </a:extLst>
          </p:cNvPr>
          <p:cNvSpPr txBox="1"/>
          <p:nvPr/>
        </p:nvSpPr>
        <p:spPr>
          <a:xfrm>
            <a:off x="2639616" y="4428758"/>
            <a:ext cx="294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Note the ordering of the data</a:t>
            </a:r>
          </a:p>
        </p:txBody>
      </p:sp>
    </p:spTree>
    <p:extLst>
      <p:ext uri="{BB962C8B-B14F-4D97-AF65-F5344CB8AC3E}">
        <p14:creationId xmlns:p14="http://schemas.microsoft.com/office/powerpoint/2010/main" val="4988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0F6342-2772-91AD-223C-DCEEA11E0538}"/>
              </a:ext>
            </a:extLst>
          </p:cNvPr>
          <p:cNvSpPr txBox="1"/>
          <p:nvPr/>
        </p:nvSpPr>
        <p:spPr>
          <a:xfrm>
            <a:off x="4583832" y="2492896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669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217473-8C29-D636-FEB0-2C2BD297B08C}"/>
              </a:ext>
            </a:extLst>
          </p:cNvPr>
          <p:cNvSpPr txBox="1"/>
          <p:nvPr/>
        </p:nvSpPr>
        <p:spPr>
          <a:xfrm>
            <a:off x="1620255" y="260648"/>
            <a:ext cx="8951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Server On-prem Vs Azure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6D37C-D1AE-C6F0-2015-4DFEC0C44A48}"/>
              </a:ext>
            </a:extLst>
          </p:cNvPr>
          <p:cNvSpPr txBox="1"/>
          <p:nvPr/>
        </p:nvSpPr>
        <p:spPr>
          <a:xfrm>
            <a:off x="1199456" y="1324798"/>
            <a:ext cx="236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Both are true RDBMS’s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FA5058D-33F0-FD7F-BB56-8B333A585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483101"/>
              </p:ext>
            </p:extLst>
          </p:nvPr>
        </p:nvGraphicFramePr>
        <p:xfrm>
          <a:off x="1343472" y="2139532"/>
          <a:ext cx="8856984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6076">
                  <a:extLst>
                    <a:ext uri="{9D8B030D-6E8A-4147-A177-3AD203B41FA5}">
                      <a16:colId xmlns:a16="http://schemas.microsoft.com/office/drawing/2014/main" val="1056166316"/>
                    </a:ext>
                  </a:extLst>
                </a:gridCol>
                <a:gridCol w="4490908">
                  <a:extLst>
                    <a:ext uri="{9D8B030D-6E8A-4147-A177-3AD203B41FA5}">
                      <a16:colId xmlns:a16="http://schemas.microsoft.com/office/drawing/2014/main" val="174949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On-Prem SQL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SQL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74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Needs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Cloud-native just needs Azure subscription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23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Needs maintenance, patching 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Limited maintenance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94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Needs upgrading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Upgrades automatically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790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No business continuity by 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Built-in redundancy DR and 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74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Default security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Firewall, data encryption by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71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Single-tenant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Multi-tenant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877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Comes with additional services </a:t>
                      </a:r>
                      <a:r>
                        <a:rPr lang="en-GB" dirty="0" err="1"/>
                        <a:t>eg</a:t>
                      </a:r>
                      <a:r>
                        <a:rPr lang="en-GB" dirty="0"/>
                        <a:t> SQL Agent, Integration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Just the database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104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Supports DB size up to 256TB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Supports DB size up to 4TB on Premium tier 100TB on Hyperscale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4917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F29345-9B58-82DB-BB0E-9FE4810CF3E0}"/>
              </a:ext>
            </a:extLst>
          </p:cNvPr>
          <p:cNvSpPr txBox="1"/>
          <p:nvPr/>
        </p:nvSpPr>
        <p:spPr>
          <a:xfrm>
            <a:off x="1199456" y="1732165"/>
            <a:ext cx="130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Differences:</a:t>
            </a:r>
          </a:p>
        </p:txBody>
      </p:sp>
    </p:spTree>
    <p:extLst>
      <p:ext uri="{BB962C8B-B14F-4D97-AF65-F5344CB8AC3E}">
        <p14:creationId xmlns:p14="http://schemas.microsoft.com/office/powerpoint/2010/main" val="293844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3296482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C61-C6D2-6923-1033-1DA066BCF291}"/>
              </a:ext>
            </a:extLst>
          </p:cNvPr>
          <p:cNvSpPr txBox="1"/>
          <p:nvPr/>
        </p:nvSpPr>
        <p:spPr>
          <a:xfrm>
            <a:off x="335360" y="4492634"/>
            <a:ext cx="6179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180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7441CC-4771-4F7C-B167-A2AA960CD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93" y="6367686"/>
            <a:ext cx="1381125" cy="4191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62544" y="12031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9761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Indexing &amp; Heaps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461A1-5F5B-4DEB-BAC5-EA19C7CB05BF}"/>
              </a:ext>
            </a:extLst>
          </p:cNvPr>
          <p:cNvSpPr txBox="1"/>
          <p:nvPr/>
        </p:nvSpPr>
        <p:spPr>
          <a:xfrm>
            <a:off x="497619" y="922158"/>
            <a:ext cx="7966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From: https://www.sqlshack.com/clustered-index-vs-heap/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AEE51-4DA9-4E12-AAF4-301495B72DA5}"/>
              </a:ext>
            </a:extLst>
          </p:cNvPr>
          <p:cNvSpPr txBox="1"/>
          <p:nvPr/>
        </p:nvSpPr>
        <p:spPr>
          <a:xfrm>
            <a:off x="497619" y="1572491"/>
            <a:ext cx="76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Heaps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262C8-5EBC-4E30-9BF8-15949E12E8F6}"/>
              </a:ext>
            </a:extLst>
          </p:cNvPr>
          <p:cNvSpPr txBox="1"/>
          <p:nvPr/>
        </p:nvSpPr>
        <p:spPr>
          <a:xfrm>
            <a:off x="497619" y="3650405"/>
            <a:ext cx="16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Clustered Index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31655EC7-EFA7-4CEA-A871-22DA4CC84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177" y="3730489"/>
            <a:ext cx="4399095" cy="2445534"/>
          </a:xfrm>
          <a:prstGeom prst="rect">
            <a:avLst/>
          </a:prstGeom>
        </p:spPr>
      </p:pic>
      <p:pic>
        <p:nvPicPr>
          <p:cNvPr id="20" name="Picture 19" descr="A picture containing table&#10;&#10;Description automatically generated">
            <a:extLst>
              <a:ext uri="{FF2B5EF4-FFF2-40B4-BE49-F238E27FC236}">
                <a16:creationId xmlns:a16="http://schemas.microsoft.com/office/drawing/2014/main" id="{FB09AF29-5337-4599-AD3E-0B3C79297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255" y="1664255"/>
            <a:ext cx="3102597" cy="18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1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Relational Theory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6979D-A181-6B56-497E-06A233366D48}"/>
              </a:ext>
            </a:extLst>
          </p:cNvPr>
          <p:cNvSpPr txBox="1"/>
          <p:nvPr/>
        </p:nvSpPr>
        <p:spPr>
          <a:xfrm>
            <a:off x="767408" y="1124744"/>
            <a:ext cx="78488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Originally </a:t>
            </a:r>
            <a:r>
              <a:rPr lang="en-GB" i="1" dirty="0">
                <a:solidFill>
                  <a:schemeClr val="bg1"/>
                </a:solidFill>
              </a:rPr>
              <a:t>relation</a:t>
            </a:r>
            <a:r>
              <a:rPr lang="en-GB" dirty="0">
                <a:solidFill>
                  <a:schemeClr val="bg1"/>
                </a:solidFill>
              </a:rPr>
              <a:t> related to the fact that a </a:t>
            </a:r>
            <a:r>
              <a:rPr lang="en-GB" i="1" dirty="0">
                <a:solidFill>
                  <a:schemeClr val="bg1"/>
                </a:solidFill>
              </a:rPr>
              <a:t>set</a:t>
            </a:r>
            <a:r>
              <a:rPr lang="en-GB" dirty="0">
                <a:solidFill>
                  <a:schemeClr val="bg1"/>
                </a:solidFill>
              </a:rPr>
              <a:t> of data (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a column in a table) has relationships between its </a:t>
            </a:r>
            <a:r>
              <a:rPr lang="en-GB" i="1" dirty="0">
                <a:solidFill>
                  <a:schemeClr val="bg1"/>
                </a:solidFill>
              </a:rPr>
              <a:t>tuples</a:t>
            </a:r>
            <a:r>
              <a:rPr lang="en-GB" dirty="0">
                <a:solidFill>
                  <a:schemeClr val="bg1"/>
                </a:solidFill>
              </a:rPr>
              <a:t> (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each row in a table)</a:t>
            </a:r>
          </a:p>
          <a:p>
            <a:r>
              <a:rPr lang="en-GB" dirty="0">
                <a:solidFill>
                  <a:schemeClr val="bg1"/>
                </a:solidFill>
              </a:rPr>
              <a:t>	</a:t>
            </a:r>
          </a:p>
          <a:p>
            <a:r>
              <a:rPr lang="en-GB" dirty="0">
                <a:solidFill>
                  <a:schemeClr val="bg1"/>
                </a:solidFill>
              </a:rPr>
              <a:t>Tables were known as </a:t>
            </a:r>
            <a:r>
              <a:rPr lang="en-GB" i="1" dirty="0">
                <a:solidFill>
                  <a:schemeClr val="bg1"/>
                </a:solidFill>
              </a:rPr>
              <a:t>relations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But Codd recognised that tables would have relationships (what he called ‘cross-referencing’)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These relationships can be expressed with the use of </a:t>
            </a:r>
            <a:r>
              <a:rPr lang="en-GB" i="1" dirty="0">
                <a:solidFill>
                  <a:schemeClr val="bg1"/>
                </a:solidFill>
              </a:rPr>
              <a:t>primary keys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i="1" dirty="0">
                <a:solidFill>
                  <a:schemeClr val="bg1"/>
                </a:solidFill>
              </a:rPr>
              <a:t>foreign keys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i="1" dirty="0">
                <a:solidFill>
                  <a:schemeClr val="bg1"/>
                </a:solidFill>
              </a:rPr>
              <a:t>primary key</a:t>
            </a:r>
            <a:r>
              <a:rPr lang="en-GB" dirty="0">
                <a:solidFill>
                  <a:schemeClr val="bg1"/>
                </a:solidFill>
              </a:rPr>
              <a:t> uniquely identifies a column in a table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i="1" dirty="0">
                <a:solidFill>
                  <a:schemeClr val="bg1"/>
                </a:solidFill>
              </a:rPr>
              <a:t>foreign key</a:t>
            </a:r>
            <a:r>
              <a:rPr lang="en-GB" dirty="0">
                <a:solidFill>
                  <a:schemeClr val="bg1"/>
                </a:solidFill>
              </a:rPr>
              <a:t> is a reference in a table to a </a:t>
            </a:r>
            <a:r>
              <a:rPr lang="en-GB" i="1" dirty="0">
                <a:solidFill>
                  <a:schemeClr val="bg1"/>
                </a:solidFill>
              </a:rPr>
              <a:t>primary key</a:t>
            </a:r>
            <a:r>
              <a:rPr lang="en-GB" dirty="0">
                <a:solidFill>
                  <a:schemeClr val="bg1"/>
                </a:solidFill>
              </a:rPr>
              <a:t> in another table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Establishing these relationships involves a process known as </a:t>
            </a:r>
            <a:r>
              <a:rPr lang="en-GB" i="1" dirty="0">
                <a:solidFill>
                  <a:schemeClr val="bg1"/>
                </a:solidFill>
              </a:rPr>
              <a:t>normalisation</a:t>
            </a:r>
          </a:p>
        </p:txBody>
      </p:sp>
    </p:spTree>
    <p:extLst>
      <p:ext uri="{BB962C8B-B14F-4D97-AF65-F5344CB8AC3E}">
        <p14:creationId xmlns:p14="http://schemas.microsoft.com/office/powerpoint/2010/main" val="7201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4193212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C61-C6D2-6923-1033-1DA066BCF291}"/>
              </a:ext>
            </a:extLst>
          </p:cNvPr>
          <p:cNvSpPr txBox="1"/>
          <p:nvPr/>
        </p:nvSpPr>
        <p:spPr>
          <a:xfrm>
            <a:off x="335360" y="5207758"/>
            <a:ext cx="6179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8016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First Normal Form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E162A-D96C-B8DF-5E61-AE39926D5B04}"/>
              </a:ext>
            </a:extLst>
          </p:cNvPr>
          <p:cNvGraphicFramePr>
            <a:graphicFrameLocks noGrp="1"/>
          </p:cNvGraphicFramePr>
          <p:nvPr/>
        </p:nvGraphicFramePr>
        <p:xfrm>
          <a:off x="1343470" y="1390106"/>
          <a:ext cx="9721080" cy="1185375"/>
        </p:xfrm>
        <a:graphic>
          <a:graphicData uri="http://schemas.openxmlformats.org/drawingml/2006/table">
            <a:tbl>
              <a:tblPr/>
              <a:tblGrid>
                <a:gridCol w="913167">
                  <a:extLst>
                    <a:ext uri="{9D8B030D-6E8A-4147-A177-3AD203B41FA5}">
                      <a16:colId xmlns:a16="http://schemas.microsoft.com/office/drawing/2014/main" val="1929795087"/>
                    </a:ext>
                  </a:extLst>
                </a:gridCol>
                <a:gridCol w="1412554">
                  <a:extLst>
                    <a:ext uri="{9D8B030D-6E8A-4147-A177-3AD203B41FA5}">
                      <a16:colId xmlns:a16="http://schemas.microsoft.com/office/drawing/2014/main" val="4187065761"/>
                    </a:ext>
                  </a:extLst>
                </a:gridCol>
                <a:gridCol w="1369749">
                  <a:extLst>
                    <a:ext uri="{9D8B030D-6E8A-4147-A177-3AD203B41FA5}">
                      <a16:colId xmlns:a16="http://schemas.microsoft.com/office/drawing/2014/main" val="2921698718"/>
                    </a:ext>
                  </a:extLst>
                </a:gridCol>
                <a:gridCol w="1824125">
                  <a:extLst>
                    <a:ext uri="{9D8B030D-6E8A-4147-A177-3AD203B41FA5}">
                      <a16:colId xmlns:a16="http://schemas.microsoft.com/office/drawing/2014/main" val="3859841098"/>
                    </a:ext>
                  </a:extLst>
                </a:gridCol>
                <a:gridCol w="1400495">
                  <a:extLst>
                    <a:ext uri="{9D8B030D-6E8A-4147-A177-3AD203B41FA5}">
                      <a16:colId xmlns:a16="http://schemas.microsoft.com/office/drawing/2014/main" val="1681899400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163030259"/>
                    </a:ext>
                  </a:extLst>
                </a:gridCol>
                <a:gridCol w="1800198">
                  <a:extLst>
                    <a:ext uri="{9D8B030D-6E8A-4147-A177-3AD203B41FA5}">
                      <a16:colId xmlns:a16="http://schemas.microsoft.com/office/drawing/2014/main" val="369380024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Manager_Phone_Number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64617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123-456-7890,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410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Human Resources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940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4814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271464" y="1052736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/>
        </p:nvGraphicFramePr>
        <p:xfrm>
          <a:off x="1343471" y="3281459"/>
          <a:ext cx="9793090" cy="1338856"/>
        </p:xfrm>
        <a:graphic>
          <a:graphicData uri="http://schemas.openxmlformats.org/drawingml/2006/table">
            <a:tbl>
              <a:tblPr/>
              <a:tblGrid>
                <a:gridCol w="1152129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735292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413791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  <a:gridCol w="1086591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35752960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Manager_Phone_Number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Human Resources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271464" y="2912851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3FB47-21B4-E813-DD5B-B160B229E25D}"/>
              </a:ext>
            </a:extLst>
          </p:cNvPr>
          <p:cNvSpPr txBox="1"/>
          <p:nvPr/>
        </p:nvSpPr>
        <p:spPr>
          <a:xfrm>
            <a:off x="1271464" y="4862720"/>
            <a:ext cx="98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1st Normal Form (1NF) – columns have a single value, column/attribute domain does not change, unique name exists for each every column, row order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6446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40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C1ECCFD-083C-42F7-9786-201215C1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1"/>
          <a:stretch/>
        </p:blipFill>
        <p:spPr>
          <a:xfrm>
            <a:off x="1" y="-9900"/>
            <a:ext cx="12191999" cy="6877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9A77B74-1BEC-F6EB-236A-E1F1F342566F}"/>
              </a:ext>
            </a:extLst>
          </p:cNvPr>
          <p:cNvSpPr/>
          <p:nvPr/>
        </p:nvSpPr>
        <p:spPr>
          <a:xfrm>
            <a:off x="1" y="2766143"/>
            <a:ext cx="12191999" cy="133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1E439-CDB9-4870-AA66-BEDB2F0ED88D}"/>
              </a:ext>
            </a:extLst>
          </p:cNvPr>
          <p:cNvCxnSpPr>
            <a:cxnSpLocks/>
          </p:cNvCxnSpPr>
          <p:nvPr/>
        </p:nvCxnSpPr>
        <p:spPr>
          <a:xfrm>
            <a:off x="6578748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older 3">
            <a:extLst>
              <a:ext uri="{FF2B5EF4-FFF2-40B4-BE49-F238E27FC236}">
                <a16:creationId xmlns:a16="http://schemas.microsoft.com/office/drawing/2014/main" id="{9707BEED-2A5C-41F5-8EF2-18B1D55B38BB}"/>
              </a:ext>
            </a:extLst>
          </p:cNvPr>
          <p:cNvSpPr txBox="1">
            <a:spLocks/>
          </p:cNvSpPr>
          <p:nvPr/>
        </p:nvSpPr>
        <p:spPr>
          <a:xfrm>
            <a:off x="1861741" y="1715118"/>
            <a:ext cx="8243965" cy="430887"/>
          </a:xfrm>
          <a:prstGeom prst="rect">
            <a:avLst/>
          </a:prstGeom>
        </p:spPr>
        <p:txBody>
          <a:bodyPr lIns="0" tIns="0" rIns="0" bIns="0"/>
          <a:lstStyle>
            <a:lvl1pPr marL="0" algn="ctr" eaLnBrk="1" hangingPunct="1">
              <a:defRPr sz="2800" b="0" i="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Microsoft Exclusive  |   Data &amp; AI Specialists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33C5E24-BDE8-4739-B63E-A2677262EF0E}"/>
              </a:ext>
            </a:extLst>
          </p:cNvPr>
          <p:cNvSpPr txBox="1">
            <a:spLocks/>
          </p:cNvSpPr>
          <p:nvPr/>
        </p:nvSpPr>
        <p:spPr>
          <a:xfrm>
            <a:off x="495333" y="368165"/>
            <a:ext cx="543835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eaLnBrk="1" hangingPunct="1">
              <a:defRPr sz="3600" b="1" i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Introduction to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Adatis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j-ea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BB8197-742E-4151-A150-60E49383C552}"/>
              </a:ext>
            </a:extLst>
          </p:cNvPr>
          <p:cNvCxnSpPr>
            <a:cxnSpLocks/>
          </p:cNvCxnSpPr>
          <p:nvPr/>
        </p:nvCxnSpPr>
        <p:spPr>
          <a:xfrm>
            <a:off x="4393781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B1E507B3-7D19-4432-A2E3-BC7F2D922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low confidence">
            <a:extLst>
              <a:ext uri="{FF2B5EF4-FFF2-40B4-BE49-F238E27FC236}">
                <a16:creationId xmlns:a16="http://schemas.microsoft.com/office/drawing/2014/main" id="{D9E54527-FA2C-E083-6482-64B2E9450C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12984"/>
          <a:stretch/>
        </p:blipFill>
        <p:spPr>
          <a:xfrm>
            <a:off x="90871" y="3074614"/>
            <a:ext cx="2261305" cy="69532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967C0C28-85A1-C905-DE0F-130738C43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71" y="3222775"/>
            <a:ext cx="1923192" cy="326943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76C1A19D-E77A-166E-04E4-CB248CAB65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17" y="2871747"/>
            <a:ext cx="2456909" cy="122712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C3692-73EC-2777-F218-0AF880F7A03F}"/>
              </a:ext>
            </a:extLst>
          </p:cNvPr>
          <p:cNvGrpSpPr/>
          <p:nvPr/>
        </p:nvGrpSpPr>
        <p:grpSpPr>
          <a:xfrm>
            <a:off x="2303099" y="3173099"/>
            <a:ext cx="2575663" cy="696309"/>
            <a:chOff x="9481699" y="4611440"/>
            <a:chExt cx="2975684" cy="803903"/>
          </a:xfrm>
        </p:grpSpPr>
        <p:pic>
          <p:nvPicPr>
            <p:cNvPr id="51" name="Picture 2" descr="Azure Purview — Taygan">
              <a:extLst>
                <a:ext uri="{FF2B5EF4-FFF2-40B4-BE49-F238E27FC236}">
                  <a16:creationId xmlns:a16="http://schemas.microsoft.com/office/drawing/2014/main" id="{E30C9447-11AE-5980-1569-3C9E34446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t="21130" r="3144" b="19920"/>
            <a:stretch/>
          </p:blipFill>
          <p:spPr bwMode="auto">
            <a:xfrm>
              <a:off x="9481699" y="4611440"/>
              <a:ext cx="1063299" cy="64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older 3">
              <a:extLst>
                <a:ext uri="{FF2B5EF4-FFF2-40B4-BE49-F238E27FC236}">
                  <a16:creationId xmlns:a16="http://schemas.microsoft.com/office/drawing/2014/main" id="{F44F7876-E8E9-DED6-7A1F-3B420DF3CDE2}"/>
                </a:ext>
              </a:extLst>
            </p:cNvPr>
            <p:cNvSpPr txBox="1">
              <a:spLocks/>
            </p:cNvSpPr>
            <p:nvPr/>
          </p:nvSpPr>
          <p:spPr>
            <a:xfrm>
              <a:off x="10719036" y="4694910"/>
              <a:ext cx="1738347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Purview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4A0401-A4F4-7707-2B6F-85D865360CCB}"/>
              </a:ext>
            </a:extLst>
          </p:cNvPr>
          <p:cNvGrpSpPr/>
          <p:nvPr/>
        </p:nvGrpSpPr>
        <p:grpSpPr>
          <a:xfrm>
            <a:off x="7422629" y="3033647"/>
            <a:ext cx="2343216" cy="862574"/>
            <a:chOff x="9599126" y="3436861"/>
            <a:chExt cx="2592874" cy="91916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133DC0-D280-9DA6-394B-0DC03D3F5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7251"/>
            <a:stretch/>
          </p:blipFill>
          <p:spPr>
            <a:xfrm>
              <a:off x="9599126" y="3436861"/>
              <a:ext cx="864225" cy="919169"/>
            </a:xfrm>
            <a:prstGeom prst="rect">
              <a:avLst/>
            </a:prstGeom>
          </p:spPr>
        </p:pic>
        <p:sp>
          <p:nvSpPr>
            <p:cNvPr id="60" name="Holder 3">
              <a:extLst>
                <a:ext uri="{FF2B5EF4-FFF2-40B4-BE49-F238E27FC236}">
                  <a16:creationId xmlns:a16="http://schemas.microsoft.com/office/drawing/2014/main" id="{1611F9DE-D2DA-02DE-24BF-89E7EAB173B3}"/>
                </a:ext>
              </a:extLst>
            </p:cNvPr>
            <p:cNvSpPr txBox="1">
              <a:spLocks/>
            </p:cNvSpPr>
            <p:nvPr/>
          </p:nvSpPr>
          <p:spPr>
            <a:xfrm>
              <a:off x="10661987" y="3578317"/>
              <a:ext cx="1530013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Synapse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1051B8-C260-6A2C-D8A3-EB230F15A7C8}"/>
              </a:ext>
            </a:extLst>
          </p:cNvPr>
          <p:cNvGrpSpPr/>
          <p:nvPr/>
        </p:nvGrpSpPr>
        <p:grpSpPr>
          <a:xfrm>
            <a:off x="4681945" y="4670314"/>
            <a:ext cx="5496435" cy="1671770"/>
            <a:chOff x="4559234" y="4996821"/>
            <a:chExt cx="5496435" cy="16717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2D595A-38DC-AC98-7715-5B083A99F1B6}"/>
                </a:ext>
              </a:extLst>
            </p:cNvPr>
            <p:cNvGrpSpPr/>
            <p:nvPr/>
          </p:nvGrpSpPr>
          <p:grpSpPr>
            <a:xfrm>
              <a:off x="4559234" y="4996821"/>
              <a:ext cx="1615721" cy="1671770"/>
              <a:chOff x="4710893" y="5059718"/>
              <a:chExt cx="1726363" cy="1726363"/>
            </a:xfrm>
          </p:grpSpPr>
          <p:pic>
            <p:nvPicPr>
              <p:cNvPr id="78" name="Picture 77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A1D61A34-A1D1-8CA8-80FF-C546FAE9C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0893" y="5059718"/>
                <a:ext cx="1726363" cy="172636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D1A8DF-A5DA-7478-3F7B-FC9362864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546" y="5794846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BBA2AC-1685-8F29-B3F3-2F071FC8DDE7}"/>
                </a:ext>
              </a:extLst>
            </p:cNvPr>
            <p:cNvGrpSpPr/>
            <p:nvPr/>
          </p:nvGrpSpPr>
          <p:grpSpPr>
            <a:xfrm>
              <a:off x="8617685" y="5166460"/>
              <a:ext cx="1437984" cy="1437984"/>
              <a:chOff x="8812579" y="5084284"/>
              <a:chExt cx="1437984" cy="1437984"/>
            </a:xfrm>
          </p:grpSpPr>
          <p:pic>
            <p:nvPicPr>
              <p:cNvPr id="76" name="Picture 75" descr="Icon&#10;&#10;Description automatically generated">
                <a:extLst>
                  <a:ext uri="{FF2B5EF4-FFF2-40B4-BE49-F238E27FC236}">
                    <a16:creationId xmlns:a16="http://schemas.microsoft.com/office/drawing/2014/main" id="{76636D3B-10C2-BB95-C578-16A9D8754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2579" y="5084284"/>
                <a:ext cx="1437984" cy="143798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B4BCDBF-B634-9F6C-451B-362087006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6597" y="5827843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</p:grpSp>
      <p:sp>
        <p:nvSpPr>
          <p:cNvPr id="80" name="Holder 3">
            <a:extLst>
              <a:ext uri="{FF2B5EF4-FFF2-40B4-BE49-F238E27FC236}">
                <a16:creationId xmlns:a16="http://schemas.microsoft.com/office/drawing/2014/main" id="{909D830F-135A-991B-0759-3E0407B9581E}"/>
              </a:ext>
            </a:extLst>
          </p:cNvPr>
          <p:cNvSpPr txBox="1">
            <a:spLocks/>
          </p:cNvSpPr>
          <p:nvPr/>
        </p:nvSpPr>
        <p:spPr>
          <a:xfrm>
            <a:off x="9843965" y="5094668"/>
            <a:ext cx="1419147" cy="744259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India: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Pune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D578A1-6540-9C0B-8798-C7E57A5A3C6C}"/>
              </a:ext>
            </a:extLst>
          </p:cNvPr>
          <p:cNvSpPr txBox="1"/>
          <p:nvPr/>
        </p:nvSpPr>
        <p:spPr>
          <a:xfrm>
            <a:off x="2684844" y="5013751"/>
            <a:ext cx="1560208" cy="122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England: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Manchester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London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Surrey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996D9C8-25AD-2198-56BF-67760EA080C8}"/>
              </a:ext>
            </a:extLst>
          </p:cNvPr>
          <p:cNvGrpSpPr/>
          <p:nvPr/>
        </p:nvGrpSpPr>
        <p:grpSpPr>
          <a:xfrm>
            <a:off x="1245573" y="4892431"/>
            <a:ext cx="1477266" cy="1384342"/>
            <a:chOff x="1957444" y="5239211"/>
            <a:chExt cx="1535544" cy="1535544"/>
          </a:xfrm>
        </p:grpSpPr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CE7A0EE5-C5EF-CA99-7C80-947EBF72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44" y="5239211"/>
              <a:ext cx="1535544" cy="153554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40F285B-3480-82C9-BD79-527F05D9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871" y="62456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F3587D6-6000-8726-721E-B0C62732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130" y="6204447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A4A6ACF-3233-29B8-222B-F294550E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89" y="5316469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DB5045C-F6FD-A34B-832C-0648D798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889" y="55358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C7FF37F-B3B6-7457-5F62-14413809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48" y="5791964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8A2E786-B280-0690-2279-3A24F7542EB3}"/>
              </a:ext>
            </a:extLst>
          </p:cNvPr>
          <p:cNvSpPr txBox="1"/>
          <p:nvPr/>
        </p:nvSpPr>
        <p:spPr>
          <a:xfrm>
            <a:off x="413371" y="4843059"/>
            <a:ext cx="1478814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Scotland: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Aberdeen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Glasgow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Holder 3">
            <a:extLst>
              <a:ext uri="{FF2B5EF4-FFF2-40B4-BE49-F238E27FC236}">
                <a16:creationId xmlns:a16="http://schemas.microsoft.com/office/drawing/2014/main" id="{B071EC5C-828D-DF7A-000B-566187EBBFE8}"/>
              </a:ext>
            </a:extLst>
          </p:cNvPr>
          <p:cNvSpPr txBox="1">
            <a:spLocks/>
          </p:cNvSpPr>
          <p:nvPr/>
        </p:nvSpPr>
        <p:spPr>
          <a:xfrm>
            <a:off x="6266312" y="5187907"/>
            <a:ext cx="1419147" cy="51222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 Bulgaria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Sofia</a:t>
            </a:r>
          </a:p>
        </p:txBody>
      </p:sp>
    </p:spTree>
    <p:extLst>
      <p:ext uri="{BB962C8B-B14F-4D97-AF65-F5344CB8AC3E}">
        <p14:creationId xmlns:p14="http://schemas.microsoft.com/office/powerpoint/2010/main" val="745282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Third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2711624" y="1032969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708D1A-52BF-0980-929D-B8F81C762AA2}"/>
              </a:ext>
            </a:extLst>
          </p:cNvPr>
          <p:cNvGraphicFramePr>
            <a:graphicFrameLocks noGrp="1"/>
          </p:cNvGraphicFramePr>
          <p:nvPr/>
        </p:nvGraphicFramePr>
        <p:xfrm>
          <a:off x="2783632" y="3042422"/>
          <a:ext cx="4968552" cy="698751"/>
        </p:xfrm>
        <a:graphic>
          <a:graphicData uri="http://schemas.openxmlformats.org/drawingml/2006/table">
            <a:tbl>
              <a:tblPr/>
              <a:tblGrid>
                <a:gridCol w="1461338">
                  <a:extLst>
                    <a:ext uri="{9D8B030D-6E8A-4147-A177-3AD203B41FA5}">
                      <a16:colId xmlns:a16="http://schemas.microsoft.com/office/drawing/2014/main" val="308907715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2361933341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3415297605"/>
                    </a:ext>
                  </a:extLst>
                </a:gridCol>
              </a:tblGrid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93776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39698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Resources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3326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/>
        </p:nvGraphicFramePr>
        <p:xfrm>
          <a:off x="2783631" y="4294448"/>
          <a:ext cx="6045707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E79839-B79A-8948-D283-7277FBCA55E7}"/>
              </a:ext>
            </a:extLst>
          </p:cNvPr>
          <p:cNvSpPr txBox="1"/>
          <p:nvPr/>
        </p:nvSpPr>
        <p:spPr>
          <a:xfrm>
            <a:off x="2730240" y="2661054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2711623" y="3925840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75E75C-98AF-6C1C-6921-2380B27DFD1E}"/>
              </a:ext>
            </a:extLst>
          </p:cNvPr>
          <p:cNvSpPr txBox="1"/>
          <p:nvPr/>
        </p:nvSpPr>
        <p:spPr>
          <a:xfrm>
            <a:off x="623392" y="5668319"/>
            <a:ext cx="699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3rd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Normal Form (3NF) – 2NF and no transitive 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indirect) dependency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1F96B3-1AD5-5508-F41D-38B03324C772}"/>
              </a:ext>
            </a:extLst>
          </p:cNvPr>
          <p:cNvGraphicFramePr>
            <a:graphicFrameLocks noGrp="1"/>
          </p:cNvGraphicFramePr>
          <p:nvPr/>
        </p:nvGraphicFramePr>
        <p:xfrm>
          <a:off x="2783631" y="1483433"/>
          <a:ext cx="7272806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9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22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Normalisation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E2C2D-C80C-AA11-A8D5-673943AD255A}"/>
              </a:ext>
            </a:extLst>
          </p:cNvPr>
          <p:cNvSpPr txBox="1"/>
          <p:nvPr/>
        </p:nvSpPr>
        <p:spPr>
          <a:xfrm>
            <a:off x="1343472" y="1340768"/>
            <a:ext cx="8640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Normalisation</a:t>
            </a:r>
            <a:r>
              <a:rPr lang="en-GB" dirty="0">
                <a:solidFill>
                  <a:schemeClr val="bg1"/>
                </a:solidFill>
              </a:rPr>
              <a:t> is the process of reducing redundancy and dependency in database design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It proceeds in a series of steps building on the previous level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higher the level of normalisation the lower the amount of redundant data and dependencies and the greater consistency and integrity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However – higher levels of normal form can result in over-complicated designs and reduce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19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First Normal Form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E162A-D96C-B8DF-5E61-AE39926D5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09364"/>
              </p:ext>
            </p:extLst>
          </p:nvPr>
        </p:nvGraphicFramePr>
        <p:xfrm>
          <a:off x="1343471" y="2293286"/>
          <a:ext cx="6192691" cy="1350150"/>
        </p:xfrm>
        <a:graphic>
          <a:graphicData uri="http://schemas.openxmlformats.org/drawingml/2006/table">
            <a:tbl>
              <a:tblPr/>
              <a:tblGrid>
                <a:gridCol w="1109694">
                  <a:extLst>
                    <a:ext uri="{9D8B030D-6E8A-4147-A177-3AD203B41FA5}">
                      <a16:colId xmlns:a16="http://schemas.microsoft.com/office/drawing/2014/main" val="1929795087"/>
                    </a:ext>
                  </a:extLst>
                </a:gridCol>
                <a:gridCol w="1050548">
                  <a:extLst>
                    <a:ext uri="{9D8B030D-6E8A-4147-A177-3AD203B41FA5}">
                      <a16:colId xmlns:a16="http://schemas.microsoft.com/office/drawing/2014/main" val="418706576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21698718"/>
                    </a:ext>
                  </a:extLst>
                </a:gridCol>
                <a:gridCol w="2952329">
                  <a:extLst>
                    <a:ext uri="{9D8B030D-6E8A-4147-A177-3AD203B41FA5}">
                      <a16:colId xmlns:a16="http://schemas.microsoft.com/office/drawing/2014/main" val="1681899400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64617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123-456-7890, 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410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940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481412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782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271465" y="1955916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416401"/>
              </p:ext>
            </p:extLst>
          </p:nvPr>
        </p:nvGraphicFramePr>
        <p:xfrm>
          <a:off x="1343472" y="4290561"/>
          <a:ext cx="6192690" cy="1338856"/>
        </p:xfrm>
        <a:graphic>
          <a:graphicData uri="http://schemas.openxmlformats.org/drawingml/2006/table">
            <a:tbl>
              <a:tblPr/>
              <a:tblGrid>
                <a:gridCol w="1165684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066565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2808313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271465" y="3921229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3FB47-21B4-E813-DD5B-B160B229E25D}"/>
              </a:ext>
            </a:extLst>
          </p:cNvPr>
          <p:cNvSpPr txBox="1"/>
          <p:nvPr/>
        </p:nvSpPr>
        <p:spPr>
          <a:xfrm>
            <a:off x="1271465" y="1051699"/>
            <a:ext cx="986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1st Normal Form (1NF) – columns have a single value or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value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column/attribute domain does not change, unique name exists for each every column, row order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5955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Second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724537" y="89111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Employee_table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724537" y="2603473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Employee_table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99027CB-C406-B4E5-53B6-9542F7C8C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842553"/>
              </p:ext>
            </p:extLst>
          </p:nvPr>
        </p:nvGraphicFramePr>
        <p:xfrm>
          <a:off x="794487" y="1227315"/>
          <a:ext cx="4250530" cy="1338856"/>
        </p:xfrm>
        <a:graphic>
          <a:graphicData uri="http://schemas.openxmlformats.org/drawingml/2006/table">
            <a:tbl>
              <a:tblPr/>
              <a:tblGrid>
                <a:gridCol w="1060917">
                  <a:extLst>
                    <a:ext uri="{9D8B030D-6E8A-4147-A177-3AD203B41FA5}">
                      <a16:colId xmlns:a16="http://schemas.microsoft.com/office/drawing/2014/main" val="2800516078"/>
                    </a:ext>
                  </a:extLst>
                </a:gridCol>
                <a:gridCol w="1060917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123617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9180AA0-4A6F-60E7-2717-90E0C7235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976065"/>
              </p:ext>
            </p:extLst>
          </p:nvPr>
        </p:nvGraphicFramePr>
        <p:xfrm>
          <a:off x="794487" y="2970044"/>
          <a:ext cx="2954386" cy="1080119"/>
        </p:xfrm>
        <a:graphic>
          <a:graphicData uri="http://schemas.openxmlformats.org/drawingml/2006/table">
            <a:tbl>
              <a:tblPr/>
              <a:tblGrid>
                <a:gridCol w="1154186">
                  <a:extLst>
                    <a:ext uri="{9D8B030D-6E8A-4147-A177-3AD203B41FA5}">
                      <a16:colId xmlns:a16="http://schemas.microsoft.com/office/drawing/2014/main" val="56221894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BC1B8EB-E01C-07B6-8573-4AEBA300E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49856"/>
              </p:ext>
            </p:extLst>
          </p:nvPr>
        </p:nvGraphicFramePr>
        <p:xfrm>
          <a:off x="794487" y="4492081"/>
          <a:ext cx="3530450" cy="1338856"/>
        </p:xfrm>
        <a:graphic>
          <a:graphicData uri="http://schemas.openxmlformats.org/drawingml/2006/table">
            <a:tbl>
              <a:tblPr/>
              <a:tblGrid>
                <a:gridCol w="1472246">
                  <a:extLst>
                    <a:ext uri="{9D8B030D-6E8A-4147-A177-3AD203B41FA5}">
                      <a16:colId xmlns:a16="http://schemas.microsoft.com/office/drawing/2014/main" val="2874704277"/>
                    </a:ext>
                  </a:extLst>
                </a:gridCol>
                <a:gridCol w="955595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10260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Employee_Contact_Id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EE8511A-9D56-666F-F079-20DE7DCD8B3E}"/>
              </a:ext>
            </a:extLst>
          </p:cNvPr>
          <p:cNvSpPr txBox="1"/>
          <p:nvPr/>
        </p:nvSpPr>
        <p:spPr>
          <a:xfrm>
            <a:off x="724537" y="4085547"/>
            <a:ext cx="251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Employee_contact_table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1AD8F-F627-0F4F-0E2F-C22A1173BD6F}"/>
              </a:ext>
            </a:extLst>
          </p:cNvPr>
          <p:cNvSpPr txBox="1"/>
          <p:nvPr/>
        </p:nvSpPr>
        <p:spPr>
          <a:xfrm>
            <a:off x="794487" y="6088189"/>
            <a:ext cx="1009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Second Normal Form (2NF) – 1NF and all non-key attributes are fully dependent on primary key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6B76C1-2134-1B23-29DB-BCA1D4C9144A}"/>
              </a:ext>
            </a:extLst>
          </p:cNvPr>
          <p:cNvSpPr/>
          <p:nvPr/>
        </p:nvSpPr>
        <p:spPr>
          <a:xfrm>
            <a:off x="868553" y="2970044"/>
            <a:ext cx="1080120" cy="10801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0733E-184F-D104-E4D4-B8D37CCAA7A9}"/>
              </a:ext>
            </a:extLst>
          </p:cNvPr>
          <p:cNvSpPr/>
          <p:nvPr/>
        </p:nvSpPr>
        <p:spPr>
          <a:xfrm>
            <a:off x="2236705" y="4529631"/>
            <a:ext cx="1022392" cy="13013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243419-D834-EBEA-994C-DA3951ACD009}"/>
              </a:ext>
            </a:extLst>
          </p:cNvPr>
          <p:cNvCxnSpPr>
            <a:cxnSpLocks/>
            <a:stCxn id="35" idx="1"/>
            <a:endCxn id="20" idx="0"/>
          </p:cNvCxnSpPr>
          <p:nvPr/>
        </p:nvCxnSpPr>
        <p:spPr>
          <a:xfrm flipH="1" flipV="1">
            <a:off x="1336605" y="1253638"/>
            <a:ext cx="4064584" cy="149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B5C68B-3C94-0757-7860-9B6FA9B7BDDE}"/>
              </a:ext>
            </a:extLst>
          </p:cNvPr>
          <p:cNvSpPr txBox="1"/>
          <p:nvPr/>
        </p:nvSpPr>
        <p:spPr>
          <a:xfrm>
            <a:off x="4222688" y="3321387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E57985-181B-A9AB-61A7-862FCC849CD5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flipH="1" flipV="1">
            <a:off x="3259097" y="5180284"/>
            <a:ext cx="1579956" cy="125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B628C4-2E1D-E5F0-7E7F-3E906FF4EC85}"/>
              </a:ext>
            </a:extLst>
          </p:cNvPr>
          <p:cNvSpPr txBox="1"/>
          <p:nvPr/>
        </p:nvSpPr>
        <p:spPr>
          <a:xfrm>
            <a:off x="4839053" y="5121587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Foreign Key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70E71D-7651-D4DB-6D83-E919BE5D3802}"/>
              </a:ext>
            </a:extLst>
          </p:cNvPr>
          <p:cNvSpPr/>
          <p:nvPr/>
        </p:nvSpPr>
        <p:spPr>
          <a:xfrm>
            <a:off x="868553" y="1253638"/>
            <a:ext cx="936104" cy="13125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ECE56F-19BD-39D3-8B18-775837BDEB24}"/>
              </a:ext>
            </a:extLst>
          </p:cNvPr>
          <p:cNvSpPr/>
          <p:nvPr/>
        </p:nvSpPr>
        <p:spPr>
          <a:xfrm>
            <a:off x="3964897" y="1266345"/>
            <a:ext cx="1080120" cy="13125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CCE75-051B-C1E2-34F8-55BC99B64D4C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>
            <a:off x="5045017" y="1402920"/>
            <a:ext cx="356172" cy="493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E9D5C8-044F-1629-4E82-49A5378843E8}"/>
              </a:ext>
            </a:extLst>
          </p:cNvPr>
          <p:cNvSpPr txBox="1"/>
          <p:nvPr/>
        </p:nvSpPr>
        <p:spPr>
          <a:xfrm>
            <a:off x="5401189" y="1218254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92C3E9-B2D6-5BA6-1005-CB7B7834EB2D}"/>
              </a:ext>
            </a:extLst>
          </p:cNvPr>
          <p:cNvSpPr txBox="1"/>
          <p:nvPr/>
        </p:nvSpPr>
        <p:spPr>
          <a:xfrm>
            <a:off x="5267429" y="2193835"/>
            <a:ext cx="196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Non-Key Attributes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09CF82B-8215-4A5E-F239-46B2661576B1}"/>
              </a:ext>
            </a:extLst>
          </p:cNvPr>
          <p:cNvSpPr/>
          <p:nvPr/>
        </p:nvSpPr>
        <p:spPr>
          <a:xfrm>
            <a:off x="1883266" y="1273110"/>
            <a:ext cx="2009624" cy="129306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497579-7D0C-F6C3-4098-884107E033B4}"/>
              </a:ext>
            </a:extLst>
          </p:cNvPr>
          <p:cNvCxnSpPr>
            <a:cxnSpLocks/>
            <a:stCxn id="36" idx="1"/>
            <a:endCxn id="39" idx="3"/>
          </p:cNvCxnSpPr>
          <p:nvPr/>
        </p:nvCxnSpPr>
        <p:spPr>
          <a:xfrm flipH="1" flipV="1">
            <a:off x="3892890" y="1919641"/>
            <a:ext cx="1374539" cy="4588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B2382A-60A6-1269-F2A5-C715476214BC}"/>
              </a:ext>
            </a:extLst>
          </p:cNvPr>
          <p:cNvCxnSpPr>
            <a:cxnSpLocks/>
            <a:stCxn id="14" idx="1"/>
            <a:endCxn id="3" idx="3"/>
          </p:cNvCxnSpPr>
          <p:nvPr/>
        </p:nvCxnSpPr>
        <p:spPr>
          <a:xfrm flipH="1">
            <a:off x="1948673" y="3506053"/>
            <a:ext cx="2274015" cy="4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05F73A-7059-0582-2A11-68EAAF84E281}"/>
              </a:ext>
            </a:extLst>
          </p:cNvPr>
          <p:cNvSpPr txBox="1"/>
          <p:nvPr/>
        </p:nvSpPr>
        <p:spPr>
          <a:xfrm>
            <a:off x="7236622" y="1140696"/>
            <a:ext cx="404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 is ID and </a:t>
            </a:r>
            <a:r>
              <a:rPr lang="en-GB" dirty="0" err="1">
                <a:solidFill>
                  <a:schemeClr val="bg1"/>
                </a:solidFill>
              </a:rPr>
              <a:t>Phone_Number</a:t>
            </a:r>
            <a:r>
              <a:rPr lang="en-GB" dirty="0">
                <a:solidFill>
                  <a:schemeClr val="bg1"/>
                </a:solidFill>
              </a:rPr>
              <a:t>. But non-key attributes only depend on ID not phone number – breaking 2NF</a:t>
            </a:r>
          </a:p>
        </p:txBody>
      </p:sp>
    </p:spTree>
    <p:extLst>
      <p:ext uri="{BB962C8B-B14F-4D97-AF65-F5344CB8AC3E}">
        <p14:creationId xmlns:p14="http://schemas.microsoft.com/office/powerpoint/2010/main" val="10371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3" grpId="0" animBg="1"/>
      <p:bldP spid="4" grpId="0" animBg="1"/>
      <p:bldP spid="14" grpId="0"/>
      <p:bldP spid="16" grpId="0"/>
      <p:bldP spid="20" grpId="0" animBg="1"/>
      <p:bldP spid="21" grpId="0" animBg="1"/>
      <p:bldP spid="35" grpId="0"/>
      <p:bldP spid="36" grpId="0"/>
      <p:bldP spid="39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Third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308692" y="131448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708D1A-52BF-0980-929D-B8F81C762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496210"/>
              </p:ext>
            </p:extLst>
          </p:nvPr>
        </p:nvGraphicFramePr>
        <p:xfrm>
          <a:off x="1362084" y="5268817"/>
          <a:ext cx="3214945" cy="698751"/>
        </p:xfrm>
        <a:graphic>
          <a:graphicData uri="http://schemas.openxmlformats.org/drawingml/2006/table">
            <a:tbl>
              <a:tblPr/>
              <a:tblGrid>
                <a:gridCol w="1461338">
                  <a:extLst>
                    <a:ext uri="{9D8B030D-6E8A-4147-A177-3AD203B41FA5}">
                      <a16:colId xmlns:a16="http://schemas.microsoft.com/office/drawing/2014/main" val="308907715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2361933341"/>
                    </a:ext>
                  </a:extLst>
                </a:gridCol>
              </a:tblGrid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93776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Delivery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39698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People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3326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09908"/>
              </p:ext>
            </p:extLst>
          </p:nvPr>
        </p:nvGraphicFramePr>
        <p:xfrm>
          <a:off x="1380700" y="3509576"/>
          <a:ext cx="4818608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E79839-B79A-8948-D283-7277FBCA55E7}"/>
              </a:ext>
            </a:extLst>
          </p:cNvPr>
          <p:cNvSpPr txBox="1"/>
          <p:nvPr/>
        </p:nvSpPr>
        <p:spPr>
          <a:xfrm>
            <a:off x="1308692" y="4887449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308692" y="314096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C9D12C-D4B9-BC83-8D2F-BA06601B2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508745"/>
              </p:ext>
            </p:extLst>
          </p:nvPr>
        </p:nvGraphicFramePr>
        <p:xfrm>
          <a:off x="1308692" y="1750335"/>
          <a:ext cx="6589495" cy="1080119"/>
        </p:xfrm>
        <a:graphic>
          <a:graphicData uri="http://schemas.openxmlformats.org/drawingml/2006/table">
            <a:tbl>
              <a:tblPr/>
              <a:tblGrid>
                <a:gridCol w="1369167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642999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403395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078601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People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145B5E-8768-BAEB-8617-1925A0191443}"/>
              </a:ext>
            </a:extLst>
          </p:cNvPr>
          <p:cNvSpPr txBox="1"/>
          <p:nvPr/>
        </p:nvSpPr>
        <p:spPr>
          <a:xfrm>
            <a:off x="1308692" y="779802"/>
            <a:ext cx="7668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alibri" panose="020F0502020204030204"/>
              </a:rPr>
              <a:t>3rd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Normal Form (3NF) – 2NF and no transitive 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indirect) dependency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260C99-C1BA-5DBB-7FFD-55E431815B86}"/>
              </a:ext>
            </a:extLst>
          </p:cNvPr>
          <p:cNvSpPr/>
          <p:nvPr/>
        </p:nvSpPr>
        <p:spPr>
          <a:xfrm>
            <a:off x="1518915" y="1756054"/>
            <a:ext cx="904677" cy="10826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05F77-A3AC-530D-5EAD-59B1208E096F}"/>
              </a:ext>
            </a:extLst>
          </p:cNvPr>
          <p:cNvSpPr/>
          <p:nvPr/>
        </p:nvSpPr>
        <p:spPr>
          <a:xfrm>
            <a:off x="5577374" y="1750335"/>
            <a:ext cx="1094689" cy="108012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A35555-0270-D01C-DEBE-3A6980C199E0}"/>
              </a:ext>
            </a:extLst>
          </p:cNvPr>
          <p:cNvSpPr/>
          <p:nvPr/>
        </p:nvSpPr>
        <p:spPr>
          <a:xfrm>
            <a:off x="6873517" y="1758579"/>
            <a:ext cx="950675" cy="10801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BA22B9-5500-C124-9F60-A6B3E8B06B38}"/>
              </a:ext>
            </a:extLst>
          </p:cNvPr>
          <p:cNvCxnSpPr>
            <a:cxnSpLocks/>
            <a:stCxn id="13" idx="1"/>
            <a:endCxn id="5" idx="0"/>
          </p:cNvCxnSpPr>
          <p:nvPr/>
        </p:nvCxnSpPr>
        <p:spPr>
          <a:xfrm flipH="1">
            <a:off x="1971254" y="1548520"/>
            <a:ext cx="1748482" cy="2075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65155B-6D44-AAE1-E3A1-C6A2A3B33D45}"/>
              </a:ext>
            </a:extLst>
          </p:cNvPr>
          <p:cNvSpPr txBox="1"/>
          <p:nvPr/>
        </p:nvSpPr>
        <p:spPr>
          <a:xfrm>
            <a:off x="3719736" y="1363854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7FE073-C3B9-5AB6-4709-933BB0B500F9}"/>
              </a:ext>
            </a:extLst>
          </p:cNvPr>
          <p:cNvCxnSpPr>
            <a:cxnSpLocks/>
          </p:cNvCxnSpPr>
          <p:nvPr/>
        </p:nvCxnSpPr>
        <p:spPr>
          <a:xfrm flipH="1">
            <a:off x="6096000" y="1565194"/>
            <a:ext cx="792088" cy="17656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10559-18D8-F2F5-0288-35A5AB83CF0C}"/>
              </a:ext>
            </a:extLst>
          </p:cNvPr>
          <p:cNvSpPr txBox="1"/>
          <p:nvPr/>
        </p:nvSpPr>
        <p:spPr>
          <a:xfrm>
            <a:off x="6873517" y="1343020"/>
            <a:ext cx="391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Department ID depends on Primary Key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280E53-1B0D-A7E5-3BEC-4F55A398B937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7824192" y="2298639"/>
            <a:ext cx="43204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2EF8C2-746B-3BA2-C148-1F82725833B4}"/>
              </a:ext>
            </a:extLst>
          </p:cNvPr>
          <p:cNvSpPr txBox="1"/>
          <p:nvPr/>
        </p:nvSpPr>
        <p:spPr>
          <a:xfrm>
            <a:off x="8270702" y="1834285"/>
            <a:ext cx="3081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Department depends on </a:t>
            </a:r>
            <a:r>
              <a:rPr lang="en-GB" dirty="0" err="1">
                <a:solidFill>
                  <a:schemeClr val="bg1"/>
                </a:solidFill>
              </a:rPr>
              <a:t>Department_ID</a:t>
            </a:r>
            <a:r>
              <a:rPr lang="en-GB" dirty="0">
                <a:solidFill>
                  <a:schemeClr val="bg1"/>
                </a:solidFill>
              </a:rPr>
              <a:t> not Primary Key</a:t>
            </a:r>
          </a:p>
        </p:txBody>
      </p:sp>
    </p:spTree>
    <p:extLst>
      <p:ext uri="{BB962C8B-B14F-4D97-AF65-F5344CB8AC3E}">
        <p14:creationId xmlns:p14="http://schemas.microsoft.com/office/powerpoint/2010/main" val="1841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 animBg="1"/>
      <p:bldP spid="6" grpId="0" animBg="1"/>
      <p:bldP spid="7" grpId="0" animBg="1"/>
      <p:bldP spid="13" grpId="0"/>
      <p:bldP spid="26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E9DD2-118B-CB9F-A8F1-CA12545ED97E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ACID Properties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49CA-2CF7-3875-5783-D0AB2A128084}"/>
              </a:ext>
            </a:extLst>
          </p:cNvPr>
          <p:cNvSpPr txBox="1"/>
          <p:nvPr/>
        </p:nvSpPr>
        <p:spPr>
          <a:xfrm>
            <a:off x="539735" y="886073"/>
            <a:ext cx="11112529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A</a:t>
            </a:r>
            <a:r>
              <a:rPr lang="en-GB" b="1" dirty="0">
                <a:solidFill>
                  <a:schemeClr val="bg1"/>
                </a:solidFill>
              </a:rPr>
              <a:t> = Atomicity 	- </a:t>
            </a:r>
            <a:r>
              <a:rPr lang="en-GB" dirty="0">
                <a:solidFill>
                  <a:schemeClr val="bg1"/>
                </a:solidFill>
              </a:rPr>
              <a:t>each statement in a transaction is treated as a single unit of work. Either the whole </a:t>
            </a:r>
          </a:p>
          <a:p>
            <a:r>
              <a:rPr lang="en-GB" b="1" dirty="0">
                <a:solidFill>
                  <a:schemeClr val="bg1"/>
                </a:solidFill>
              </a:rPr>
              <a:t>		</a:t>
            </a:r>
            <a:r>
              <a:rPr lang="en-GB" dirty="0">
                <a:solidFill>
                  <a:schemeClr val="bg1"/>
                </a:solidFill>
              </a:rPr>
              <a:t>transaction is run or none of it is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in transferring funds from account A to account B</a:t>
            </a:r>
          </a:p>
          <a:p>
            <a:r>
              <a:rPr lang="en-GB" b="1" dirty="0">
                <a:solidFill>
                  <a:schemeClr val="bg1"/>
                </a:solidFill>
              </a:rPr>
              <a:t>		</a:t>
            </a:r>
            <a:r>
              <a:rPr lang="en-GB" dirty="0">
                <a:solidFill>
                  <a:schemeClr val="bg1"/>
                </a:solidFill>
              </a:rPr>
              <a:t>the debit on the account A and credit on the account B run as one atomic transaction.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4400" b="1" dirty="0">
                <a:solidFill>
                  <a:schemeClr val="bg1"/>
                </a:solidFill>
              </a:rPr>
              <a:t>C</a:t>
            </a:r>
            <a:r>
              <a:rPr lang="en-GB" b="1" dirty="0">
                <a:solidFill>
                  <a:schemeClr val="bg1"/>
                </a:solidFill>
              </a:rPr>
              <a:t> = Consistency</a:t>
            </a:r>
            <a:r>
              <a:rPr lang="en-GB" dirty="0">
                <a:solidFill>
                  <a:schemeClr val="bg1"/>
                </a:solidFill>
              </a:rPr>
              <a:t>	- data is left in a consistent state before and after a transaction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in transferring funds </a:t>
            </a:r>
          </a:p>
          <a:p>
            <a:r>
              <a:rPr lang="en-GB" dirty="0">
                <a:solidFill>
                  <a:schemeClr val="bg1"/>
                </a:solidFill>
              </a:rPr>
              <a:t>		the total amount in accounts A and B together is the same before and after the transaction.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4400" b="1" dirty="0">
                <a:solidFill>
                  <a:schemeClr val="bg1"/>
                </a:solidFill>
              </a:rPr>
              <a:t>I </a:t>
            </a:r>
            <a:r>
              <a:rPr lang="en-GB" b="1" dirty="0">
                <a:solidFill>
                  <a:schemeClr val="bg1"/>
                </a:solidFill>
              </a:rPr>
              <a:t>= Isolatable	- </a:t>
            </a:r>
            <a:r>
              <a:rPr lang="en-GB" dirty="0">
                <a:solidFill>
                  <a:schemeClr val="bg1"/>
                </a:solidFill>
              </a:rPr>
              <a:t>transactions are isolated from other separate transactions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in transferring funds other</a:t>
            </a:r>
          </a:p>
          <a:p>
            <a:r>
              <a:rPr lang="en-GB" dirty="0">
                <a:solidFill>
                  <a:schemeClr val="bg1"/>
                </a:solidFill>
              </a:rPr>
              <a:t>		concurrent, transactions either see the transferred funds in account A or account B, not </a:t>
            </a:r>
          </a:p>
          <a:p>
            <a:r>
              <a:rPr lang="en-GB" dirty="0">
                <a:solidFill>
                  <a:schemeClr val="bg1"/>
                </a:solidFill>
              </a:rPr>
              <a:t>		both or neither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4400" b="1" dirty="0">
                <a:solidFill>
                  <a:schemeClr val="bg1"/>
                </a:solidFill>
              </a:rPr>
              <a:t>D</a:t>
            </a:r>
            <a:r>
              <a:rPr lang="en-GB" b="1" dirty="0">
                <a:solidFill>
                  <a:schemeClr val="bg1"/>
                </a:solidFill>
              </a:rPr>
              <a:t> = Durable	</a:t>
            </a:r>
            <a:r>
              <a:rPr lang="en-GB" dirty="0">
                <a:solidFill>
                  <a:schemeClr val="bg1"/>
                </a:solidFill>
              </a:rPr>
              <a:t>- once a transaction completes it cannot be undone without another transaction being run,</a:t>
            </a:r>
          </a:p>
          <a:p>
            <a:r>
              <a:rPr lang="en-GB" dirty="0">
                <a:solidFill>
                  <a:schemeClr val="bg1"/>
                </a:solidFill>
              </a:rPr>
              <a:t>		even if the RDBMS fails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for an account transfer the funds transferred cannot be transferred </a:t>
            </a:r>
          </a:p>
          <a:p>
            <a:r>
              <a:rPr lang="en-GB" dirty="0">
                <a:solidFill>
                  <a:schemeClr val="bg1"/>
                </a:solidFill>
              </a:rPr>
              <a:t>		back from account B to account A unless a second transaction is done that explicitly requests this</a:t>
            </a:r>
          </a:p>
        </p:txBody>
      </p:sp>
    </p:spTree>
    <p:extLst>
      <p:ext uri="{BB962C8B-B14F-4D97-AF65-F5344CB8AC3E}">
        <p14:creationId xmlns:p14="http://schemas.microsoft.com/office/powerpoint/2010/main" val="23594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12260</TotalTime>
  <Words>3508</Words>
  <Application>Microsoft Office PowerPoint</Application>
  <PresentationFormat>Widescreen</PresentationFormat>
  <Paragraphs>822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Calibri Light</vt:lpstr>
      <vt:lpstr>Ubuntu</vt:lpstr>
      <vt:lpstr>Unbuntu</vt:lpstr>
      <vt:lpstr>Custom Design</vt:lpstr>
      <vt:lpstr>2_Custom Design</vt:lpstr>
      <vt:lpstr>1_Custom Design</vt:lpstr>
      <vt:lpstr>Adatis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Phil Austin</cp:lastModifiedBy>
  <cp:revision>146</cp:revision>
  <dcterms:created xsi:type="dcterms:W3CDTF">2020-01-30T15:00:57Z</dcterms:created>
  <dcterms:modified xsi:type="dcterms:W3CDTF">2023-08-11T15:52:25Z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  <property fmtid="{D5CDD505-2E9C-101B-9397-08002B2CF9AE}" pid="6" name="MSIP_Label_9a7ed875-cb67-40d7-9ea6-a804b08b1148_Enabled">
    <vt:lpwstr>true</vt:lpwstr>
  </property>
  <property fmtid="{D5CDD505-2E9C-101B-9397-08002B2CF9AE}" pid="7" name="MSIP_Label_9a7ed875-cb67-40d7-9ea6-a804b08b1148_SetDate">
    <vt:lpwstr>2022-10-06T15:39:59Z</vt:lpwstr>
  </property>
  <property fmtid="{D5CDD505-2E9C-101B-9397-08002B2CF9AE}" pid="8" name="MSIP_Label_9a7ed875-cb67-40d7-9ea6-a804b08b1148_Method">
    <vt:lpwstr>Privileged</vt:lpwstr>
  </property>
  <property fmtid="{D5CDD505-2E9C-101B-9397-08002B2CF9AE}" pid="9" name="MSIP_Label_9a7ed875-cb67-40d7-9ea6-a804b08b1148_Name">
    <vt:lpwstr>9a7ed875-cb67-40d7-9ea6-a804b08b1148</vt:lpwstr>
  </property>
  <property fmtid="{D5CDD505-2E9C-101B-9397-08002B2CF9AE}" pid="10" name="MSIP_Label_9a7ed875-cb67-40d7-9ea6-a804b08b1148_SiteId">
    <vt:lpwstr>473672ba-cd07-4371-a2ae-788b4c61840e</vt:lpwstr>
  </property>
  <property fmtid="{D5CDD505-2E9C-101B-9397-08002B2CF9AE}" pid="11" name="MSIP_Label_9a7ed875-cb67-40d7-9ea6-a804b08b1148_ActionId">
    <vt:lpwstr>f18fe57c-590e-4f7f-a38a-c8922ef341dc</vt:lpwstr>
  </property>
  <property fmtid="{D5CDD505-2E9C-101B-9397-08002B2CF9AE}" pid="12" name="MSIP_Label_9a7ed875-cb67-40d7-9ea6-a804b08b1148_ContentBits">
    <vt:lpwstr>0</vt:lpwstr>
  </property>
  <property fmtid="{D5CDD505-2E9C-101B-9397-08002B2CF9AE}" pid="13" name="MSIP_Label_5a971379-ed38-4455-ad52-6d2fee21cad2_Enabled">
    <vt:lpwstr>true</vt:lpwstr>
  </property>
  <property fmtid="{D5CDD505-2E9C-101B-9397-08002B2CF9AE}" pid="14" name="MSIP_Label_5a971379-ed38-4455-ad52-6d2fee21cad2_SetDate">
    <vt:lpwstr>2023-02-10T10:02:59Z</vt:lpwstr>
  </property>
  <property fmtid="{D5CDD505-2E9C-101B-9397-08002B2CF9AE}" pid="15" name="MSIP_Label_5a971379-ed38-4455-ad52-6d2fee21cad2_Method">
    <vt:lpwstr>Privileged</vt:lpwstr>
  </property>
  <property fmtid="{D5CDD505-2E9C-101B-9397-08002B2CF9AE}" pid="16" name="MSIP_Label_5a971379-ed38-4455-ad52-6d2fee21cad2_Name">
    <vt:lpwstr>Public</vt:lpwstr>
  </property>
  <property fmtid="{D5CDD505-2E9C-101B-9397-08002B2CF9AE}" pid="17" name="MSIP_Label_5a971379-ed38-4455-ad52-6d2fee21cad2_SiteId">
    <vt:lpwstr>9e863fe5-c0a8-4318-b15a-a9e260e3a20c</vt:lpwstr>
  </property>
  <property fmtid="{D5CDD505-2E9C-101B-9397-08002B2CF9AE}" pid="18" name="MSIP_Label_5a971379-ed38-4455-ad52-6d2fee21cad2_ActionId">
    <vt:lpwstr>cf16626a-02a5-4535-9c2e-843acf878ba7</vt:lpwstr>
  </property>
  <property fmtid="{D5CDD505-2E9C-101B-9397-08002B2CF9AE}" pid="19" name="MSIP_Label_5a971379-ed38-4455-ad52-6d2fee21cad2_ContentBits">
    <vt:lpwstr>0</vt:lpwstr>
  </property>
</Properties>
</file>